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2"/>
  </p:notesMasterIdLst>
  <p:sldIdLst>
    <p:sldId id="854" r:id="rId2"/>
    <p:sldId id="644" r:id="rId3"/>
    <p:sldId id="382" r:id="rId4"/>
    <p:sldId id="290" r:id="rId5"/>
    <p:sldId id="933" r:id="rId6"/>
    <p:sldId id="934" r:id="rId7"/>
    <p:sldId id="930" r:id="rId8"/>
    <p:sldId id="748" r:id="rId9"/>
    <p:sldId id="678" r:id="rId10"/>
    <p:sldId id="680" r:id="rId11"/>
    <p:sldId id="753" r:id="rId12"/>
    <p:sldId id="754" r:id="rId13"/>
    <p:sldId id="935" r:id="rId14"/>
    <p:sldId id="936" r:id="rId15"/>
    <p:sldId id="937" r:id="rId16"/>
    <p:sldId id="630" r:id="rId17"/>
    <p:sldId id="385" r:id="rId18"/>
    <p:sldId id="763" r:id="rId19"/>
    <p:sldId id="765" r:id="rId20"/>
    <p:sldId id="639" r:id="rId21"/>
    <p:sldId id="641" r:id="rId22"/>
    <p:sldId id="736" r:id="rId23"/>
    <p:sldId id="801" r:id="rId24"/>
    <p:sldId id="799" r:id="rId25"/>
    <p:sldId id="804" r:id="rId26"/>
    <p:sldId id="802" r:id="rId27"/>
    <p:sldId id="803" r:id="rId28"/>
    <p:sldId id="808" r:id="rId29"/>
    <p:sldId id="938" r:id="rId30"/>
    <p:sldId id="976" r:id="rId31"/>
    <p:sldId id="977" r:id="rId32"/>
    <p:sldId id="942" r:id="rId33"/>
    <p:sldId id="941" r:id="rId34"/>
    <p:sldId id="943" r:id="rId35"/>
    <p:sldId id="944" r:id="rId36"/>
    <p:sldId id="931" r:id="rId37"/>
    <p:sldId id="809" r:id="rId38"/>
    <p:sldId id="974" r:id="rId39"/>
    <p:sldId id="746" r:id="rId40"/>
    <p:sldId id="841" r:id="rId41"/>
    <p:sldId id="810" r:id="rId42"/>
    <p:sldId id="319" r:id="rId43"/>
    <p:sldId id="320" r:id="rId44"/>
    <p:sldId id="945" r:id="rId45"/>
    <p:sldId id="946" r:id="rId46"/>
    <p:sldId id="472" r:id="rId47"/>
    <p:sldId id="840" r:id="rId48"/>
    <p:sldId id="852" r:id="rId49"/>
    <p:sldId id="832" r:id="rId50"/>
    <p:sldId id="831" r:id="rId51"/>
    <p:sldId id="963" r:id="rId52"/>
    <p:sldId id="965" r:id="rId53"/>
    <p:sldId id="829" r:id="rId54"/>
    <p:sldId id="966" r:id="rId55"/>
    <p:sldId id="835" r:id="rId56"/>
    <p:sldId id="504" r:id="rId57"/>
    <p:sldId id="474" r:id="rId58"/>
    <p:sldId id="839" r:id="rId59"/>
    <p:sldId id="964" r:id="rId60"/>
    <p:sldId id="822" r:id="rId61"/>
    <p:sldId id="968" r:id="rId62"/>
    <p:sldId id="812" r:id="rId63"/>
    <p:sldId id="815" r:id="rId64"/>
    <p:sldId id="814" r:id="rId65"/>
    <p:sldId id="826" r:id="rId66"/>
    <p:sldId id="834" r:id="rId67"/>
    <p:sldId id="836" r:id="rId68"/>
    <p:sldId id="967" r:id="rId69"/>
    <p:sldId id="833" r:id="rId70"/>
    <p:sldId id="959" r:id="rId71"/>
    <p:sldId id="960" r:id="rId72"/>
    <p:sldId id="956" r:id="rId73"/>
    <p:sldId id="957" r:id="rId74"/>
    <p:sldId id="961" r:id="rId75"/>
    <p:sldId id="962" r:id="rId76"/>
    <p:sldId id="954" r:id="rId77"/>
    <p:sldId id="955" r:id="rId78"/>
    <p:sldId id="969" r:id="rId79"/>
    <p:sldId id="951" r:id="rId80"/>
    <p:sldId id="952" r:id="rId81"/>
    <p:sldId id="953" r:id="rId82"/>
    <p:sldId id="950" r:id="rId83"/>
    <p:sldId id="305" r:id="rId84"/>
    <p:sldId id="949" r:id="rId85"/>
    <p:sldId id="948" r:id="rId86"/>
    <p:sldId id="970" r:id="rId87"/>
    <p:sldId id="947" r:id="rId88"/>
    <p:sldId id="306" r:id="rId89"/>
    <p:sldId id="296" r:id="rId90"/>
    <p:sldId id="842" r:id="rId91"/>
    <p:sldId id="853" r:id="rId92"/>
    <p:sldId id="843" r:id="rId93"/>
    <p:sldId id="844" r:id="rId94"/>
    <p:sldId id="929" r:id="rId95"/>
    <p:sldId id="847" r:id="rId96"/>
    <p:sldId id="294" r:id="rId97"/>
    <p:sldId id="300" r:id="rId98"/>
    <p:sldId id="845" r:id="rId99"/>
    <p:sldId id="975" r:id="rId100"/>
    <p:sldId id="299" r:id="rId101"/>
    <p:sldId id="500" r:id="rId102"/>
    <p:sldId id="502" r:id="rId103"/>
    <p:sldId id="932" r:id="rId104"/>
    <p:sldId id="301" r:id="rId105"/>
    <p:sldId id="850" r:id="rId106"/>
    <p:sldId id="928" r:id="rId107"/>
    <p:sldId id="303" r:id="rId108"/>
    <p:sldId id="849" r:id="rId109"/>
    <p:sldId id="980" r:id="rId110"/>
    <p:sldId id="979" r:id="rId111"/>
    <p:sldId id="851" r:id="rId112"/>
    <p:sldId id="308" r:id="rId113"/>
    <p:sldId id="302" r:id="rId114"/>
    <p:sldId id="971" r:id="rId115"/>
    <p:sldId id="297" r:id="rId116"/>
    <p:sldId id="670" r:id="rId117"/>
    <p:sldId id="978" r:id="rId118"/>
    <p:sldId id="304" r:id="rId119"/>
    <p:sldId id="972" r:id="rId120"/>
    <p:sldId id="973" r:id="rId1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4CFCCD-2891-9544-8DC0-74F394334F47}" v="47" dt="2021-05-05T01:49:13.3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0" autoAdjust="0"/>
    <p:restoredTop sz="75290" autoAdjust="0"/>
  </p:normalViewPr>
  <p:slideViewPr>
    <p:cSldViewPr>
      <p:cViewPr varScale="1">
        <p:scale>
          <a:sx n="82" d="100"/>
          <a:sy n="82" d="100"/>
        </p:scale>
        <p:origin x="232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2974"/>
    </p:cViewPr>
  </p:sorterViewPr>
  <p:notesViewPr>
    <p:cSldViewPr>
      <p:cViewPr>
        <p:scale>
          <a:sx n="100" d="100"/>
          <a:sy n="100" d="100"/>
        </p:scale>
        <p:origin x="2748" y="-5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128" Type="http://schemas.microsoft.com/office/2015/10/relationships/revisionInfo" Target="revisionInfo.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Locatell" userId="7818639f8fd900ac" providerId="LiveId" clId="{664CFCCD-2891-9544-8DC0-74F394334F47}"/>
    <pc:docChg chg="custSel addSld modSld sldOrd">
      <pc:chgData name="Christian Locatell" userId="7818639f8fd900ac" providerId="LiveId" clId="{664CFCCD-2891-9544-8DC0-74F394334F47}" dt="2021-05-05T01:52:42.113" v="1656" actId="20577"/>
      <pc:docMkLst>
        <pc:docMk/>
      </pc:docMkLst>
      <pc:sldChg chg="addSp delSp modSp add mod modNotesTx">
        <pc:chgData name="Christian Locatell" userId="7818639f8fd900ac" providerId="LiveId" clId="{664CFCCD-2891-9544-8DC0-74F394334F47}" dt="2021-05-04T21:35:14.418" v="141" actId="478"/>
        <pc:sldMkLst>
          <pc:docMk/>
          <pc:sldMk cId="670127558" sldId="458"/>
        </pc:sldMkLst>
        <pc:spChg chg="mod">
          <ac:chgData name="Christian Locatell" userId="7818639f8fd900ac" providerId="LiveId" clId="{664CFCCD-2891-9544-8DC0-74F394334F47}" dt="2021-05-04T20:42:49.612" v="6" actId="20577"/>
          <ac:spMkLst>
            <pc:docMk/>
            <pc:sldMk cId="670127558" sldId="458"/>
            <ac:spMk id="2" creationId="{717FA449-951F-4CD6-8BD4-6F5414C6D218}"/>
          </ac:spMkLst>
        </pc:spChg>
        <pc:spChg chg="mod">
          <ac:chgData name="Christian Locatell" userId="7818639f8fd900ac" providerId="LiveId" clId="{664CFCCD-2891-9544-8DC0-74F394334F47}" dt="2021-05-04T20:42:42.738" v="5" actId="20577"/>
          <ac:spMkLst>
            <pc:docMk/>
            <pc:sldMk cId="670127558" sldId="458"/>
            <ac:spMk id="3" creationId="{3C791F6C-2E19-4157-B8C1-C03DF5C3FD16}"/>
          </ac:spMkLst>
        </pc:spChg>
        <pc:spChg chg="mod">
          <ac:chgData name="Christian Locatell" userId="7818639f8fd900ac" providerId="LiveId" clId="{664CFCCD-2891-9544-8DC0-74F394334F47}" dt="2021-05-04T20:42:38.964" v="1"/>
          <ac:spMkLst>
            <pc:docMk/>
            <pc:sldMk cId="670127558" sldId="458"/>
            <ac:spMk id="4" creationId="{78D603C8-0ED1-410A-9334-D91D43ADE40F}"/>
          </ac:spMkLst>
        </pc:spChg>
        <pc:spChg chg="mod">
          <ac:chgData name="Christian Locatell" userId="7818639f8fd900ac" providerId="LiveId" clId="{664CFCCD-2891-9544-8DC0-74F394334F47}" dt="2021-05-04T20:45:02.186" v="115" actId="20577"/>
          <ac:spMkLst>
            <pc:docMk/>
            <pc:sldMk cId="670127558" sldId="458"/>
            <ac:spMk id="9" creationId="{05453030-0C10-824E-8330-117F8C5794E3}"/>
          </ac:spMkLst>
        </pc:spChg>
        <pc:picChg chg="add del mod modCrop">
          <ac:chgData name="Christian Locatell" userId="7818639f8fd900ac" providerId="LiveId" clId="{664CFCCD-2891-9544-8DC0-74F394334F47}" dt="2021-05-04T21:35:14.418" v="141" actId="478"/>
          <ac:picMkLst>
            <pc:docMk/>
            <pc:sldMk cId="670127558" sldId="458"/>
            <ac:picMk id="6" creationId="{181628A1-1394-B641-A4B2-B7E18384B37F}"/>
          </ac:picMkLst>
        </pc:picChg>
      </pc:sldChg>
      <pc:sldChg chg="delSp mod ord">
        <pc:chgData name="Christian Locatell" userId="7818639f8fd900ac" providerId="LiveId" clId="{664CFCCD-2891-9544-8DC0-74F394334F47}" dt="2021-05-05T01:03:25.538" v="849" actId="20578"/>
        <pc:sldMkLst>
          <pc:docMk/>
          <pc:sldMk cId="2967687921" sldId="670"/>
        </pc:sldMkLst>
        <pc:spChg chg="del">
          <ac:chgData name="Christian Locatell" userId="7818639f8fd900ac" providerId="LiveId" clId="{664CFCCD-2891-9544-8DC0-74F394334F47}" dt="2021-05-04T21:51:39.706" v="145" actId="478"/>
          <ac:spMkLst>
            <pc:docMk/>
            <pc:sldMk cId="2967687921" sldId="670"/>
            <ac:spMk id="3" creationId="{C55B1B65-4547-014C-BEC8-839D41DB8070}"/>
          </ac:spMkLst>
        </pc:spChg>
        <pc:spChg chg="del">
          <ac:chgData name="Christian Locatell" userId="7818639f8fd900ac" providerId="LiveId" clId="{664CFCCD-2891-9544-8DC0-74F394334F47}" dt="2021-05-04T21:51:34.822" v="144" actId="478"/>
          <ac:spMkLst>
            <pc:docMk/>
            <pc:sldMk cId="2967687921" sldId="670"/>
            <ac:spMk id="5" creationId="{4F09C9A2-283F-4951-9462-A87DB0940DE0}"/>
          </ac:spMkLst>
        </pc:spChg>
      </pc:sldChg>
      <pc:sldChg chg="addSp delSp modSp add mod ord modNotesTx">
        <pc:chgData name="Christian Locatell" userId="7818639f8fd900ac" providerId="LiveId" clId="{664CFCCD-2891-9544-8DC0-74F394334F47}" dt="2021-05-05T01:52:42.113" v="1656" actId="20577"/>
        <pc:sldMkLst>
          <pc:docMk/>
          <pc:sldMk cId="2512017649" sldId="978"/>
        </pc:sldMkLst>
        <pc:spChg chg="mod">
          <ac:chgData name="Christian Locatell" userId="7818639f8fd900ac" providerId="LiveId" clId="{664CFCCD-2891-9544-8DC0-74F394334F47}" dt="2021-05-05T01:41:05.201" v="1243" actId="20577"/>
          <ac:spMkLst>
            <pc:docMk/>
            <pc:sldMk cId="2512017649" sldId="978"/>
            <ac:spMk id="2" creationId="{00000000-0000-0000-0000-000000000000}"/>
          </ac:spMkLst>
        </pc:spChg>
        <pc:spChg chg="mod">
          <ac:chgData name="Christian Locatell" userId="7818639f8fd900ac" providerId="LiveId" clId="{664CFCCD-2891-9544-8DC0-74F394334F47}" dt="2021-05-05T01:49:08.141" v="1250" actId="1076"/>
          <ac:spMkLst>
            <pc:docMk/>
            <pc:sldMk cId="2512017649" sldId="978"/>
            <ac:spMk id="3" creationId="{C55B1B65-4547-014C-BEC8-839D41DB8070}"/>
          </ac:spMkLst>
        </pc:spChg>
        <pc:spChg chg="mod">
          <ac:chgData name="Christian Locatell" userId="7818639f8fd900ac" providerId="LiveId" clId="{664CFCCD-2891-9544-8DC0-74F394334F47}" dt="2021-05-04T22:45:36.605" v="182" actId="1076"/>
          <ac:spMkLst>
            <pc:docMk/>
            <pc:sldMk cId="2512017649" sldId="978"/>
            <ac:spMk id="5" creationId="{4F09C9A2-283F-4951-9462-A87DB0940DE0}"/>
          </ac:spMkLst>
        </pc:spChg>
        <pc:spChg chg="add mod">
          <ac:chgData name="Christian Locatell" userId="7818639f8fd900ac" providerId="LiveId" clId="{664CFCCD-2891-9544-8DC0-74F394334F47}" dt="2021-05-05T01:51:49.630" v="1631" actId="20577"/>
          <ac:spMkLst>
            <pc:docMk/>
            <pc:sldMk cId="2512017649" sldId="978"/>
            <ac:spMk id="12" creationId="{08F3CA7F-5CFC-E340-A9D0-B350095BDA5D}"/>
          </ac:spMkLst>
        </pc:spChg>
        <pc:picChg chg="del">
          <ac:chgData name="Christian Locatell" userId="7818639f8fd900ac" providerId="LiveId" clId="{664CFCCD-2891-9544-8DC0-74F394334F47}" dt="2021-05-04T21:51:27.443" v="143" actId="478"/>
          <ac:picMkLst>
            <pc:docMk/>
            <pc:sldMk cId="2512017649" sldId="978"/>
            <ac:picMk id="4" creationId="{3B8558BE-7D19-4B1B-8A99-57000D4B6F82}"/>
          </ac:picMkLst>
        </pc:picChg>
        <pc:picChg chg="add del mod">
          <ac:chgData name="Christian Locatell" userId="7818639f8fd900ac" providerId="LiveId" clId="{664CFCCD-2891-9544-8DC0-74F394334F47}" dt="2021-05-05T01:04:45.677" v="850" actId="478"/>
          <ac:picMkLst>
            <pc:docMk/>
            <pc:sldMk cId="2512017649" sldId="978"/>
            <ac:picMk id="7" creationId="{A601A168-062E-D34E-B129-FA5AF08D1140}"/>
          </ac:picMkLst>
        </pc:picChg>
        <pc:picChg chg="add mod">
          <ac:chgData name="Christian Locatell" userId="7818639f8fd900ac" providerId="LiveId" clId="{664CFCCD-2891-9544-8DC0-74F394334F47}" dt="2021-05-05T01:07:29.316" v="867" actId="962"/>
          <ac:picMkLst>
            <pc:docMk/>
            <pc:sldMk cId="2512017649" sldId="978"/>
            <ac:picMk id="11" creationId="{C371707A-6785-4645-B383-42A6AB1C1A02}"/>
          </ac:picMkLst>
        </pc:picChg>
        <pc:picChg chg="add del mod">
          <ac:chgData name="Christian Locatell" userId="7818639f8fd900ac" providerId="LiveId" clId="{664CFCCD-2891-9544-8DC0-74F394334F47}" dt="2021-05-05T01:07:22.391" v="864" actId="478"/>
          <ac:picMkLst>
            <pc:docMk/>
            <pc:sldMk cId="2512017649" sldId="978"/>
            <ac:picMk id="1025" creationId="{75B4CF74-E30E-2246-9B72-4D73379B8877}"/>
          </ac:picMkLst>
        </pc:picChg>
      </pc:sldChg>
      <pc:sldChg chg="addSp delSp modSp add mod modNotesTx">
        <pc:chgData name="Christian Locatell" userId="7818639f8fd900ac" providerId="LiveId" clId="{664CFCCD-2891-9544-8DC0-74F394334F47}" dt="2021-05-05T01:45:37.158" v="1249" actId="20577"/>
        <pc:sldMkLst>
          <pc:docMk/>
          <pc:sldMk cId="4219131346" sldId="979"/>
        </pc:sldMkLst>
        <pc:spChg chg="del">
          <ac:chgData name="Christian Locatell" userId="7818639f8fd900ac" providerId="LiveId" clId="{664CFCCD-2891-9544-8DC0-74F394334F47}" dt="2021-05-05T01:17:58.579" v="884" actId="478"/>
          <ac:spMkLst>
            <pc:docMk/>
            <pc:sldMk cId="4219131346" sldId="979"/>
            <ac:spMk id="9" creationId="{05453030-0C10-824E-8330-117F8C5794E3}"/>
          </ac:spMkLst>
        </pc:spChg>
        <pc:picChg chg="add mod">
          <ac:chgData name="Christian Locatell" userId="7818639f8fd900ac" providerId="LiveId" clId="{664CFCCD-2891-9544-8DC0-74F394334F47}" dt="2021-05-05T01:32:30.587" v="1094" actId="962"/>
          <ac:picMkLst>
            <pc:docMk/>
            <pc:sldMk cId="4219131346" sldId="979"/>
            <ac:picMk id="6" creationId="{96CD88D9-5EF9-A84A-BF30-1F75B937A29C}"/>
          </ac:picMkLst>
        </pc:picChg>
        <pc:picChg chg="del">
          <ac:chgData name="Christian Locatell" userId="7818639f8fd900ac" providerId="LiveId" clId="{664CFCCD-2891-9544-8DC0-74F394334F47}" dt="2021-05-05T01:17:55.766" v="883" actId="478"/>
          <ac:picMkLst>
            <pc:docMk/>
            <pc:sldMk cId="4219131346" sldId="979"/>
            <ac:picMk id="8" creationId="{4E5929FD-37C4-F44E-AF98-CC49E26904F7}"/>
          </ac:picMkLst>
        </pc:picChg>
        <pc:picChg chg="add del mod">
          <ac:chgData name="Christian Locatell" userId="7818639f8fd900ac" providerId="LiveId" clId="{664CFCCD-2891-9544-8DC0-74F394334F47}" dt="2021-05-05T01:22:54.017" v="1091" actId="478"/>
          <ac:picMkLst>
            <pc:docMk/>
            <pc:sldMk cId="4219131346" sldId="979"/>
            <ac:picMk id="2049" creationId="{F838E3FD-C2B5-9A44-8971-D75B070B24D1}"/>
          </ac:picMkLst>
        </pc:picChg>
      </pc:sldChg>
    </pc:docChg>
  </pc:docChgLst>
  <pc:docChgLst>
    <pc:chgData name="Christian Locatell" userId="7818639f8fd900ac" providerId="LiveId" clId="{2EF7E6EB-A3F5-BF41-A138-73ADA4B718CF}"/>
    <pc:docChg chg="custSel modSld sldOrd">
      <pc:chgData name="Christian Locatell" userId="7818639f8fd900ac" providerId="LiveId" clId="{2EF7E6EB-A3F5-BF41-A138-73ADA4B718CF}" dt="2021-05-01T00:04:42.155" v="454" actId="14100"/>
      <pc:docMkLst>
        <pc:docMk/>
      </pc:docMkLst>
      <pc:sldChg chg="addSp modSp mod ord">
        <pc:chgData name="Christian Locatell" userId="7818639f8fd900ac" providerId="LiveId" clId="{2EF7E6EB-A3F5-BF41-A138-73ADA4B718CF}" dt="2021-05-01T00:04:42.155" v="454" actId="14100"/>
        <pc:sldMkLst>
          <pc:docMk/>
          <pc:sldMk cId="2967687921" sldId="670"/>
        </pc:sldMkLst>
        <pc:spChg chg="add mod">
          <ac:chgData name="Christian Locatell" userId="7818639f8fd900ac" providerId="LiveId" clId="{2EF7E6EB-A3F5-BF41-A138-73ADA4B718CF}" dt="2021-05-01T00:04:42.155" v="454" actId="14100"/>
          <ac:spMkLst>
            <pc:docMk/>
            <pc:sldMk cId="2967687921" sldId="670"/>
            <ac:spMk id="3" creationId="{C55B1B65-4547-014C-BEC8-839D41DB8070}"/>
          </ac:spMkLst>
        </pc:spChg>
        <pc:spChg chg="mod">
          <ac:chgData name="Christian Locatell" userId="7818639f8fd900ac" providerId="LiveId" clId="{2EF7E6EB-A3F5-BF41-A138-73ADA4B718CF}" dt="2021-05-01T00:02:36.424" v="413" actId="20577"/>
          <ac:spMkLst>
            <pc:docMk/>
            <pc:sldMk cId="2967687921" sldId="670"/>
            <ac:spMk id="8" creationId="{00000000-0000-0000-0000-000000000000}"/>
          </ac:spMkLst>
        </pc:spChg>
        <pc:spChg chg="mod">
          <ac:chgData name="Christian Locatell" userId="7818639f8fd900ac" providerId="LiveId" clId="{2EF7E6EB-A3F5-BF41-A138-73ADA4B718CF}" dt="2021-05-01T00:03:14.151" v="441" actId="20577"/>
          <ac:spMkLst>
            <pc:docMk/>
            <pc:sldMk cId="2967687921" sldId="670"/>
            <ac:spMk id="9" creationId="{00000000-0000-0000-0000-000000000000}"/>
          </ac:spMkLst>
        </pc:spChg>
      </pc:sldChg>
      <pc:sldChg chg="addSp delSp modSp mod">
        <pc:chgData name="Christian Locatell" userId="7818639f8fd900ac" providerId="LiveId" clId="{2EF7E6EB-A3F5-BF41-A138-73ADA4B718CF}" dt="2021-04-12T16:24:44.575" v="40" actId="20577"/>
        <pc:sldMkLst>
          <pc:docMk/>
          <pc:sldMk cId="2906730751" sldId="944"/>
        </pc:sldMkLst>
        <pc:spChg chg="add del mod">
          <ac:chgData name="Christian Locatell" userId="7818639f8fd900ac" providerId="LiveId" clId="{2EF7E6EB-A3F5-BF41-A138-73ADA4B718CF}" dt="2021-04-12T16:24:10.798" v="2" actId="478"/>
          <ac:spMkLst>
            <pc:docMk/>
            <pc:sldMk cId="2906730751" sldId="944"/>
            <ac:spMk id="6" creationId="{DD5E82D7-8FEA-7040-B5FC-1E3D6AA8AB33}"/>
          </ac:spMkLst>
        </pc:spChg>
        <pc:spChg chg="mod">
          <ac:chgData name="Christian Locatell" userId="7818639f8fd900ac" providerId="LiveId" clId="{2EF7E6EB-A3F5-BF41-A138-73ADA4B718CF}" dt="2021-04-12T16:24:12.843" v="3"/>
          <ac:spMkLst>
            <pc:docMk/>
            <pc:sldMk cId="2906730751" sldId="944"/>
            <ac:spMk id="8" creationId="{A0E74C5D-DB25-C745-BC8F-61BD0B1FAE40}"/>
          </ac:spMkLst>
        </pc:spChg>
        <pc:spChg chg="add mod">
          <ac:chgData name="Christian Locatell" userId="7818639f8fd900ac" providerId="LiveId" clId="{2EF7E6EB-A3F5-BF41-A138-73ADA4B718CF}" dt="2021-04-12T16:24:44.575" v="40" actId="20577"/>
          <ac:spMkLst>
            <pc:docMk/>
            <pc:sldMk cId="2906730751" sldId="944"/>
            <ac:spMk id="9" creationId="{0C292B4D-D64E-2D4E-9D30-C07DDC8F6EAE}"/>
          </ac:spMkLst>
        </pc:spChg>
      </pc:sldChg>
    </pc:docChg>
  </pc:docChgLst>
  <pc:docChgLst>
    <pc:chgData name="Bethany Bolen" userId="8e338a04f9f07398" providerId="LiveId" clId="{F1108208-06B6-4516-864B-325B23EFC440}"/>
    <pc:docChg chg="undo custSel modSld">
      <pc:chgData name="Bethany Bolen" userId="8e338a04f9f07398" providerId="LiveId" clId="{F1108208-06B6-4516-864B-325B23EFC440}" dt="2020-09-08T23:38:47.649" v="266" actId="478"/>
      <pc:docMkLst>
        <pc:docMk/>
      </pc:docMkLst>
      <pc:sldChg chg="addSp delSp modSp mod">
        <pc:chgData name="Bethany Bolen" userId="8e338a04f9f07398" providerId="LiveId" clId="{F1108208-06B6-4516-864B-325B23EFC440}" dt="2020-09-08T23:37:51.477" v="248" actId="478"/>
        <pc:sldMkLst>
          <pc:docMk/>
          <pc:sldMk cId="1256835391" sldId="296"/>
        </pc:sldMkLst>
        <pc:picChg chg="add mod ord">
          <ac:chgData name="Bethany Bolen" userId="8e338a04f9f07398" providerId="LiveId" clId="{F1108208-06B6-4516-864B-325B23EFC440}" dt="2020-09-08T23:37:49.763" v="247" actId="167"/>
          <ac:picMkLst>
            <pc:docMk/>
            <pc:sldMk cId="1256835391" sldId="296"/>
            <ac:picMk id="6" creationId="{09232D2B-9554-4FF1-8223-55DC568FBAD5}"/>
          </ac:picMkLst>
        </pc:picChg>
        <pc:picChg chg="del">
          <ac:chgData name="Bethany Bolen" userId="8e338a04f9f07398" providerId="LiveId" clId="{F1108208-06B6-4516-864B-325B23EFC440}" dt="2020-09-08T23:37:51.477" v="248" actId="478"/>
          <ac:picMkLst>
            <pc:docMk/>
            <pc:sldMk cId="1256835391" sldId="296"/>
            <ac:picMk id="3074" creationId="{00000000-0000-0000-0000-000000000000}"/>
          </ac:picMkLst>
        </pc:picChg>
      </pc:sldChg>
      <pc:sldChg chg="addSp delSp modSp mod">
        <pc:chgData name="Bethany Bolen" userId="8e338a04f9f07398" providerId="LiveId" clId="{F1108208-06B6-4516-864B-325B23EFC440}" dt="2020-09-08T23:36:16.609" v="168" actId="478"/>
        <pc:sldMkLst>
          <pc:docMk/>
          <pc:sldMk cId="3921688556" sldId="305"/>
        </pc:sldMkLst>
        <pc:picChg chg="add mod ord">
          <ac:chgData name="Bethany Bolen" userId="8e338a04f9f07398" providerId="LiveId" clId="{F1108208-06B6-4516-864B-325B23EFC440}" dt="2020-09-08T23:36:15.419" v="167" actId="167"/>
          <ac:picMkLst>
            <pc:docMk/>
            <pc:sldMk cId="3921688556" sldId="305"/>
            <ac:picMk id="6" creationId="{774FE1D6-DC2D-4672-AC7A-D1C0A979FA05}"/>
          </ac:picMkLst>
        </pc:picChg>
        <pc:picChg chg="del">
          <ac:chgData name="Bethany Bolen" userId="8e338a04f9f07398" providerId="LiveId" clId="{F1108208-06B6-4516-864B-325B23EFC440}" dt="2020-09-08T23:36:16.609" v="168" actId="478"/>
          <ac:picMkLst>
            <pc:docMk/>
            <pc:sldMk cId="3921688556" sldId="305"/>
            <ac:picMk id="8" creationId="{00000000-0000-0000-0000-000000000000}"/>
          </ac:picMkLst>
        </pc:picChg>
      </pc:sldChg>
      <pc:sldChg chg="addSp delSp modSp mod">
        <pc:chgData name="Bethany Bolen" userId="8e338a04f9f07398" providerId="LiveId" clId="{F1108208-06B6-4516-864B-325B23EFC440}" dt="2020-09-08T23:37:44.558" v="243" actId="1037"/>
        <pc:sldMkLst>
          <pc:docMk/>
          <pc:sldMk cId="3511601672" sldId="306"/>
        </pc:sldMkLst>
        <pc:grpChg chg="del mod">
          <ac:chgData name="Bethany Bolen" userId="8e338a04f9f07398" providerId="LiveId" clId="{F1108208-06B6-4516-864B-325B23EFC440}" dt="2020-09-08T23:37:22.174" v="222" actId="478"/>
          <ac:grpSpMkLst>
            <pc:docMk/>
            <pc:sldMk cId="3511601672" sldId="306"/>
            <ac:grpSpMk id="7" creationId="{00000000-0000-0000-0000-000000000000}"/>
          </ac:grpSpMkLst>
        </pc:grpChg>
        <pc:picChg chg="add mod ord">
          <ac:chgData name="Bethany Bolen" userId="8e338a04f9f07398" providerId="LiveId" clId="{F1108208-06B6-4516-864B-325B23EFC440}" dt="2020-09-08T23:37:24.339" v="223" actId="1038"/>
          <ac:picMkLst>
            <pc:docMk/>
            <pc:sldMk cId="3511601672" sldId="306"/>
            <ac:picMk id="6" creationId="{5ABFA29E-FF86-47FE-931F-65BD240F9E01}"/>
          </ac:picMkLst>
        </pc:picChg>
        <pc:picChg chg="add mod ord">
          <ac:chgData name="Bethany Bolen" userId="8e338a04f9f07398" providerId="LiveId" clId="{F1108208-06B6-4516-864B-325B23EFC440}" dt="2020-09-08T23:37:44.558" v="243" actId="1037"/>
          <ac:picMkLst>
            <pc:docMk/>
            <pc:sldMk cId="3511601672" sldId="306"/>
            <ac:picMk id="9" creationId="{3FC764AD-9C43-457F-B734-F9F2DF17538D}"/>
          </ac:picMkLst>
        </pc:picChg>
        <pc:picChg chg="del">
          <ac:chgData name="Bethany Bolen" userId="8e338a04f9f07398" providerId="LiveId" clId="{F1108208-06B6-4516-864B-325B23EFC440}" dt="2020-09-08T23:37:22.174" v="222" actId="478"/>
          <ac:picMkLst>
            <pc:docMk/>
            <pc:sldMk cId="3511601672" sldId="306"/>
            <ac:picMk id="2050" creationId="{00000000-0000-0000-0000-000000000000}"/>
          </ac:picMkLst>
        </pc:picChg>
        <pc:picChg chg="del mod">
          <ac:chgData name="Bethany Bolen" userId="8e338a04f9f07398" providerId="LiveId" clId="{F1108208-06B6-4516-864B-325B23EFC440}" dt="2020-09-08T23:37:43.565" v="242" actId="478"/>
          <ac:picMkLst>
            <pc:docMk/>
            <pc:sldMk cId="3511601672" sldId="306"/>
            <ac:picMk id="2051" creationId="{00000000-0000-0000-0000-000000000000}"/>
          </ac:picMkLst>
        </pc:picChg>
      </pc:sldChg>
      <pc:sldChg chg="addSp delSp modSp mod">
        <pc:chgData name="Bethany Bolen" userId="8e338a04f9f07398" providerId="LiveId" clId="{F1108208-06B6-4516-864B-325B23EFC440}" dt="2020-09-08T23:27:19.561" v="15" actId="478"/>
        <pc:sldMkLst>
          <pc:docMk/>
          <pc:sldMk cId="687316345" sldId="641"/>
        </pc:sldMkLst>
        <pc:picChg chg="add mod ord">
          <ac:chgData name="Bethany Bolen" userId="8e338a04f9f07398" providerId="LiveId" clId="{F1108208-06B6-4516-864B-325B23EFC440}" dt="2020-09-08T23:27:18.471" v="14" actId="167"/>
          <ac:picMkLst>
            <pc:docMk/>
            <pc:sldMk cId="687316345" sldId="641"/>
            <ac:picMk id="6" creationId="{95CE09A0-D1AD-48D8-96E7-282F1B517DB7}"/>
          </ac:picMkLst>
        </pc:picChg>
        <pc:picChg chg="del">
          <ac:chgData name="Bethany Bolen" userId="8e338a04f9f07398" providerId="LiveId" clId="{F1108208-06B6-4516-864B-325B23EFC440}" dt="2020-09-08T23:27:19.561" v="15" actId="478"/>
          <ac:picMkLst>
            <pc:docMk/>
            <pc:sldMk cId="687316345" sldId="641"/>
            <ac:picMk id="1026" creationId="{00000000-0000-0000-0000-000000000000}"/>
          </ac:picMkLst>
        </pc:picChg>
      </pc:sldChg>
      <pc:sldChg chg="addSp delSp modSp mod">
        <pc:chgData name="Bethany Bolen" userId="8e338a04f9f07398" providerId="LiveId" clId="{F1108208-06B6-4516-864B-325B23EFC440}" dt="2020-09-08T23:28:12.265" v="33" actId="167"/>
        <pc:sldMkLst>
          <pc:docMk/>
          <pc:sldMk cId="759584013" sldId="736"/>
        </pc:sldMkLst>
        <pc:picChg chg="add mod ord modCrop">
          <ac:chgData name="Bethany Bolen" userId="8e338a04f9f07398" providerId="LiveId" clId="{F1108208-06B6-4516-864B-325B23EFC440}" dt="2020-09-08T23:28:12.265" v="33" actId="167"/>
          <ac:picMkLst>
            <pc:docMk/>
            <pc:sldMk cId="759584013" sldId="736"/>
            <ac:picMk id="6" creationId="{276AC3B2-8B34-40A6-B10D-C7AE8E360017}"/>
          </ac:picMkLst>
        </pc:picChg>
        <pc:picChg chg="del">
          <ac:chgData name="Bethany Bolen" userId="8e338a04f9f07398" providerId="LiveId" clId="{F1108208-06B6-4516-864B-325B23EFC440}" dt="2020-09-08T23:27:39.832" v="22" actId="478"/>
          <ac:picMkLst>
            <pc:docMk/>
            <pc:sldMk cId="759584013" sldId="736"/>
            <ac:picMk id="2050" creationId="{00000000-0000-0000-0000-000000000000}"/>
          </ac:picMkLst>
        </pc:picChg>
      </pc:sldChg>
      <pc:sldChg chg="addSp delSp modSp mod">
        <pc:chgData name="Bethany Bolen" userId="8e338a04f9f07398" providerId="LiveId" clId="{F1108208-06B6-4516-864B-325B23EFC440}" dt="2020-09-08T23:34:31.701" v="119" actId="478"/>
        <pc:sldMkLst>
          <pc:docMk/>
          <pc:sldMk cId="1426852574" sldId="834"/>
        </pc:sldMkLst>
        <pc:picChg chg="add mod ord">
          <ac:chgData name="Bethany Bolen" userId="8e338a04f9f07398" providerId="LiveId" clId="{F1108208-06B6-4516-864B-325B23EFC440}" dt="2020-09-08T23:34:30.666" v="118" actId="167"/>
          <ac:picMkLst>
            <pc:docMk/>
            <pc:sldMk cId="1426852574" sldId="834"/>
            <ac:picMk id="6" creationId="{C2973009-EAFD-4AA5-A77B-EE64B5D3D616}"/>
          </ac:picMkLst>
        </pc:picChg>
        <pc:picChg chg="del">
          <ac:chgData name="Bethany Bolen" userId="8e338a04f9f07398" providerId="LiveId" clId="{F1108208-06B6-4516-864B-325B23EFC440}" dt="2020-09-08T23:34:31.701" v="119" actId="478"/>
          <ac:picMkLst>
            <pc:docMk/>
            <pc:sldMk cId="1426852574" sldId="834"/>
            <ac:picMk id="7170" creationId="{00000000-0000-0000-0000-000000000000}"/>
          </ac:picMkLst>
        </pc:picChg>
      </pc:sldChg>
      <pc:sldChg chg="addSp delSp modSp mod">
        <pc:chgData name="Bethany Bolen" userId="8e338a04f9f07398" providerId="LiveId" clId="{F1108208-06B6-4516-864B-325B23EFC440}" dt="2020-09-08T23:34:48.681" v="128" actId="478"/>
        <pc:sldMkLst>
          <pc:docMk/>
          <pc:sldMk cId="2736499708" sldId="836"/>
        </pc:sldMkLst>
        <pc:picChg chg="add mod ord">
          <ac:chgData name="Bethany Bolen" userId="8e338a04f9f07398" providerId="LiveId" clId="{F1108208-06B6-4516-864B-325B23EFC440}" dt="2020-09-08T23:34:47.386" v="127" actId="167"/>
          <ac:picMkLst>
            <pc:docMk/>
            <pc:sldMk cId="2736499708" sldId="836"/>
            <ac:picMk id="6" creationId="{385BD113-4BBF-4776-BCF7-AD1FA25EE8C7}"/>
          </ac:picMkLst>
        </pc:picChg>
        <pc:picChg chg="del">
          <ac:chgData name="Bethany Bolen" userId="8e338a04f9f07398" providerId="LiveId" clId="{F1108208-06B6-4516-864B-325B23EFC440}" dt="2020-09-08T23:34:48.681" v="128" actId="478"/>
          <ac:picMkLst>
            <pc:docMk/>
            <pc:sldMk cId="2736499708" sldId="836"/>
            <ac:picMk id="8194" creationId="{00000000-0000-0000-0000-000000000000}"/>
          </ac:picMkLst>
        </pc:picChg>
      </pc:sldChg>
      <pc:sldChg chg="addSp delSp modSp mod">
        <pc:chgData name="Bethany Bolen" userId="8e338a04f9f07398" providerId="LiveId" clId="{F1108208-06B6-4516-864B-325B23EFC440}" dt="2020-09-08T23:38:36.412" v="261" actId="732"/>
        <pc:sldMkLst>
          <pc:docMk/>
          <pc:sldMk cId="1867119515" sldId="845"/>
        </pc:sldMkLst>
        <pc:picChg chg="add mod ord modCrop">
          <ac:chgData name="Bethany Bolen" userId="8e338a04f9f07398" providerId="LiveId" clId="{F1108208-06B6-4516-864B-325B23EFC440}" dt="2020-09-08T23:38:36.412" v="261" actId="732"/>
          <ac:picMkLst>
            <pc:docMk/>
            <pc:sldMk cId="1867119515" sldId="845"/>
            <ac:picMk id="6" creationId="{1DD3566C-A917-4934-B696-32DEF40350E6}"/>
          </ac:picMkLst>
        </pc:picChg>
        <pc:picChg chg="del">
          <ac:chgData name="Bethany Bolen" userId="8e338a04f9f07398" providerId="LiveId" clId="{F1108208-06B6-4516-864B-325B23EFC440}" dt="2020-09-08T23:38:28.683" v="259" actId="478"/>
          <ac:picMkLst>
            <pc:docMk/>
            <pc:sldMk cId="1867119515" sldId="845"/>
            <ac:picMk id="4099" creationId="{00000000-0000-0000-0000-000000000000}"/>
          </ac:picMkLst>
        </pc:picChg>
      </pc:sldChg>
      <pc:sldChg chg="addSp delSp modSp mod">
        <pc:chgData name="Bethany Bolen" userId="8e338a04f9f07398" providerId="LiveId" clId="{F1108208-06B6-4516-864B-325B23EFC440}" dt="2020-09-08T23:38:47.649" v="266" actId="478"/>
        <pc:sldMkLst>
          <pc:docMk/>
          <pc:sldMk cId="151380300" sldId="849"/>
        </pc:sldMkLst>
        <pc:picChg chg="add mod ord">
          <ac:chgData name="Bethany Bolen" userId="8e338a04f9f07398" providerId="LiveId" clId="{F1108208-06B6-4516-864B-325B23EFC440}" dt="2020-09-08T23:38:46.678" v="265" actId="167"/>
          <ac:picMkLst>
            <pc:docMk/>
            <pc:sldMk cId="151380300" sldId="849"/>
            <ac:picMk id="6" creationId="{AFD4CD93-7EBF-4FE0-91B5-586402FEABFC}"/>
          </ac:picMkLst>
        </pc:picChg>
        <pc:picChg chg="del">
          <ac:chgData name="Bethany Bolen" userId="8e338a04f9f07398" providerId="LiveId" clId="{F1108208-06B6-4516-864B-325B23EFC440}" dt="2020-09-08T23:38:47.649" v="266" actId="478"/>
          <ac:picMkLst>
            <pc:docMk/>
            <pc:sldMk cId="151380300" sldId="849"/>
            <ac:picMk id="1027" creationId="{00000000-0000-0000-0000-000000000000}"/>
          </ac:picMkLst>
        </pc:picChg>
      </pc:sldChg>
      <pc:sldChg chg="addSp delSp modSp mod">
        <pc:chgData name="Bethany Bolen" userId="8e338a04f9f07398" providerId="LiveId" clId="{F1108208-06B6-4516-864B-325B23EFC440}" dt="2020-09-08T23:27:02.560" v="5" actId="478"/>
        <pc:sldMkLst>
          <pc:docMk/>
          <pc:sldMk cId="3373665505" sldId="934"/>
        </pc:sldMkLst>
        <pc:picChg chg="add mod ord">
          <ac:chgData name="Bethany Bolen" userId="8e338a04f9f07398" providerId="LiveId" clId="{F1108208-06B6-4516-864B-325B23EFC440}" dt="2020-09-08T23:27:01.275" v="4" actId="167"/>
          <ac:picMkLst>
            <pc:docMk/>
            <pc:sldMk cId="3373665505" sldId="934"/>
            <ac:picMk id="6" creationId="{915B4E37-7FD3-45F8-80A2-AB270A9481DB}"/>
          </ac:picMkLst>
        </pc:picChg>
        <pc:picChg chg="del">
          <ac:chgData name="Bethany Bolen" userId="8e338a04f9f07398" providerId="LiveId" clId="{F1108208-06B6-4516-864B-325B23EFC440}" dt="2020-09-08T23:27:02.560" v="5" actId="478"/>
          <ac:picMkLst>
            <pc:docMk/>
            <pc:sldMk cId="3373665505" sldId="934"/>
            <ac:picMk id="2050" creationId="{00000000-0000-0000-0000-000000000000}"/>
          </ac:picMkLst>
        </pc:picChg>
      </pc:sldChg>
      <pc:sldChg chg="addSp delSp modSp mod">
        <pc:chgData name="Bethany Bolen" userId="8e338a04f9f07398" providerId="LiveId" clId="{F1108208-06B6-4516-864B-325B23EFC440}" dt="2020-09-08T23:27:09.594" v="10" actId="478"/>
        <pc:sldMkLst>
          <pc:docMk/>
          <pc:sldMk cId="4212797487" sldId="935"/>
        </pc:sldMkLst>
        <pc:picChg chg="add mod ord">
          <ac:chgData name="Bethany Bolen" userId="8e338a04f9f07398" providerId="LiveId" clId="{F1108208-06B6-4516-864B-325B23EFC440}" dt="2020-09-08T23:27:08.716" v="9" actId="167"/>
          <ac:picMkLst>
            <pc:docMk/>
            <pc:sldMk cId="4212797487" sldId="935"/>
            <ac:picMk id="6" creationId="{5DE8EE27-D28D-4E2C-A649-839FA89AA32E}"/>
          </ac:picMkLst>
        </pc:picChg>
        <pc:picChg chg="del">
          <ac:chgData name="Bethany Bolen" userId="8e338a04f9f07398" providerId="LiveId" clId="{F1108208-06B6-4516-864B-325B23EFC440}" dt="2020-09-08T23:27:09.594" v="10" actId="478"/>
          <ac:picMkLst>
            <pc:docMk/>
            <pc:sldMk cId="4212797487" sldId="935"/>
            <ac:picMk id="4098" creationId="{00000000-0000-0000-0000-000000000000}"/>
          </ac:picMkLst>
        </pc:picChg>
      </pc:sldChg>
      <pc:sldChg chg="addSp delSp modSp mod">
        <pc:chgData name="Bethany Bolen" userId="8e338a04f9f07398" providerId="LiveId" clId="{F1108208-06B6-4516-864B-325B23EFC440}" dt="2020-09-08T23:28:22.693" v="39" actId="1035"/>
        <pc:sldMkLst>
          <pc:docMk/>
          <pc:sldMk cId="3092549148" sldId="938"/>
        </pc:sldMkLst>
        <pc:picChg chg="add mod ord">
          <ac:chgData name="Bethany Bolen" userId="8e338a04f9f07398" providerId="LiveId" clId="{F1108208-06B6-4516-864B-325B23EFC440}" dt="2020-09-08T23:28:22.693" v="39" actId="1035"/>
          <ac:picMkLst>
            <pc:docMk/>
            <pc:sldMk cId="3092549148" sldId="938"/>
            <ac:picMk id="6" creationId="{FD973F2B-D099-4FAB-AB64-BFD36231C899}"/>
          </ac:picMkLst>
        </pc:picChg>
        <pc:picChg chg="del">
          <ac:chgData name="Bethany Bolen" userId="8e338a04f9f07398" providerId="LiveId" clId="{F1108208-06B6-4516-864B-325B23EFC440}" dt="2020-09-08T23:28:21.592" v="38" actId="478"/>
          <ac:picMkLst>
            <pc:docMk/>
            <pc:sldMk cId="3092549148" sldId="938"/>
            <ac:picMk id="3074" creationId="{00000000-0000-0000-0000-000000000000}"/>
          </ac:picMkLst>
        </pc:picChg>
      </pc:sldChg>
      <pc:sldChg chg="addSp delSp modSp mod">
        <pc:chgData name="Bethany Bolen" userId="8e338a04f9f07398" providerId="LiveId" clId="{F1108208-06B6-4516-864B-325B23EFC440}" dt="2020-09-08T23:33:31.091" v="87" actId="22"/>
        <pc:sldMkLst>
          <pc:docMk/>
          <pc:sldMk cId="625381259" sldId="939"/>
        </pc:sldMkLst>
        <pc:spChg chg="add">
          <ac:chgData name="Bethany Bolen" userId="8e338a04f9f07398" providerId="LiveId" clId="{F1108208-06B6-4516-864B-325B23EFC440}" dt="2020-09-08T23:33:31.091" v="87" actId="22"/>
          <ac:spMkLst>
            <pc:docMk/>
            <pc:sldMk cId="625381259" sldId="939"/>
            <ac:spMk id="10" creationId="{58964487-B928-4982-95DA-BDDD9D6FC08C}"/>
          </ac:spMkLst>
        </pc:spChg>
        <pc:picChg chg="add del mod ord">
          <ac:chgData name="Bethany Bolen" userId="8e338a04f9f07398" providerId="LiveId" clId="{F1108208-06B6-4516-864B-325B23EFC440}" dt="2020-09-08T23:31:27.263" v="83" actId="167"/>
          <ac:picMkLst>
            <pc:docMk/>
            <pc:sldMk cId="625381259" sldId="939"/>
            <ac:picMk id="6" creationId="{6074BFB6-7192-8947-82E5-D960333F878A}"/>
          </ac:picMkLst>
        </pc:picChg>
        <pc:picChg chg="add mod ord modCrop">
          <ac:chgData name="Bethany Bolen" userId="8e338a04f9f07398" providerId="LiveId" clId="{F1108208-06B6-4516-864B-325B23EFC440}" dt="2020-09-08T23:31:33.270" v="86" actId="1035"/>
          <ac:picMkLst>
            <pc:docMk/>
            <pc:sldMk cId="625381259" sldId="939"/>
            <ac:picMk id="8" creationId="{29069084-1428-4AF2-AEDC-509C295138BC}"/>
          </ac:picMkLst>
        </pc:picChg>
      </pc:sldChg>
      <pc:sldChg chg="addSp delSp modSp mod">
        <pc:chgData name="Bethany Bolen" userId="8e338a04f9f07398" providerId="LiveId" clId="{F1108208-06B6-4516-864B-325B23EFC440}" dt="2020-09-08T23:30:42.703" v="62" actId="22"/>
        <pc:sldMkLst>
          <pc:docMk/>
          <pc:sldMk cId="3364768709" sldId="940"/>
        </pc:sldMkLst>
        <pc:picChg chg="add del mod">
          <ac:chgData name="Bethany Bolen" userId="8e338a04f9f07398" providerId="LiveId" clId="{F1108208-06B6-4516-864B-325B23EFC440}" dt="2020-09-08T23:30:42.703" v="62" actId="22"/>
          <ac:picMkLst>
            <pc:docMk/>
            <pc:sldMk cId="3364768709" sldId="940"/>
            <ac:picMk id="6" creationId="{2CD37358-FFAD-4012-A4C8-3ACC5BFB14AE}"/>
          </ac:picMkLst>
        </pc:picChg>
      </pc:sldChg>
      <pc:sldChg chg="addSp delSp modSp mod">
        <pc:chgData name="Bethany Bolen" userId="8e338a04f9f07398" providerId="LiveId" clId="{F1108208-06B6-4516-864B-325B23EFC440}" dt="2020-09-08T23:33:46.026" v="98" actId="167"/>
        <pc:sldMkLst>
          <pc:docMk/>
          <pc:sldMk cId="624691059" sldId="942"/>
        </pc:sldMkLst>
        <pc:picChg chg="add mod ord">
          <ac:chgData name="Bethany Bolen" userId="8e338a04f9f07398" providerId="LiveId" clId="{F1108208-06B6-4516-864B-325B23EFC440}" dt="2020-09-08T23:33:46.026" v="98" actId="167"/>
          <ac:picMkLst>
            <pc:docMk/>
            <pc:sldMk cId="624691059" sldId="942"/>
            <ac:picMk id="6" creationId="{831C715E-F914-4BA5-93C9-3D59EBBEFA0B}"/>
          </ac:picMkLst>
        </pc:picChg>
        <pc:picChg chg="del">
          <ac:chgData name="Bethany Bolen" userId="8e338a04f9f07398" providerId="LiveId" clId="{F1108208-06B6-4516-864B-325B23EFC440}" dt="2020-09-08T23:33:43.189" v="94" actId="478"/>
          <ac:picMkLst>
            <pc:docMk/>
            <pc:sldMk cId="624691059" sldId="942"/>
            <ac:picMk id="5122" creationId="{00000000-0000-0000-0000-000000000000}"/>
          </ac:picMkLst>
        </pc:picChg>
      </pc:sldChg>
      <pc:sldChg chg="addSp delSp modSp mod">
        <pc:chgData name="Bethany Bolen" userId="8e338a04f9f07398" providerId="LiveId" clId="{F1108208-06B6-4516-864B-325B23EFC440}" dt="2020-09-08T23:36:08.197" v="163" actId="1035"/>
        <pc:sldMkLst>
          <pc:docMk/>
          <pc:sldMk cId="25451614" sldId="950"/>
        </pc:sldMkLst>
        <pc:picChg chg="add mod ord">
          <ac:chgData name="Bethany Bolen" userId="8e338a04f9f07398" providerId="LiveId" clId="{F1108208-06B6-4516-864B-325B23EFC440}" dt="2020-09-08T23:36:08.197" v="163" actId="1035"/>
          <ac:picMkLst>
            <pc:docMk/>
            <pc:sldMk cId="25451614" sldId="950"/>
            <ac:picMk id="6" creationId="{1279B428-5C3F-4DD9-BF1C-88E4EAB3F195}"/>
          </ac:picMkLst>
        </pc:picChg>
        <pc:picChg chg="del">
          <ac:chgData name="Bethany Bolen" userId="8e338a04f9f07398" providerId="LiveId" clId="{F1108208-06B6-4516-864B-325B23EFC440}" dt="2020-09-08T23:36:07.239" v="162" actId="478"/>
          <ac:picMkLst>
            <pc:docMk/>
            <pc:sldMk cId="25451614" sldId="950"/>
            <ac:picMk id="5122" creationId="{00000000-0000-0000-0000-000000000000}"/>
          </ac:picMkLst>
        </pc:picChg>
      </pc:sldChg>
      <pc:sldChg chg="addSp delSp modSp mod">
        <pc:chgData name="Bethany Bolen" userId="8e338a04f9f07398" providerId="LiveId" clId="{F1108208-06B6-4516-864B-325B23EFC440}" dt="2020-09-08T23:35:56.807" v="157" actId="478"/>
        <pc:sldMkLst>
          <pc:docMk/>
          <pc:sldMk cId="3556557983" sldId="957"/>
        </pc:sldMkLst>
        <pc:picChg chg="add mod ord">
          <ac:chgData name="Bethany Bolen" userId="8e338a04f9f07398" providerId="LiveId" clId="{F1108208-06B6-4516-864B-325B23EFC440}" dt="2020-09-08T23:35:55.383" v="156" actId="167"/>
          <ac:picMkLst>
            <pc:docMk/>
            <pc:sldMk cId="3556557983" sldId="957"/>
            <ac:picMk id="6" creationId="{8194B452-C242-40E5-BA1D-48A8E1F50C6F}"/>
          </ac:picMkLst>
        </pc:picChg>
        <pc:picChg chg="del">
          <ac:chgData name="Bethany Bolen" userId="8e338a04f9f07398" providerId="LiveId" clId="{F1108208-06B6-4516-864B-325B23EFC440}" dt="2020-09-08T23:35:56.807" v="157" actId="478"/>
          <ac:picMkLst>
            <pc:docMk/>
            <pc:sldMk cId="3556557983" sldId="957"/>
            <ac:picMk id="8194" creationId="{00000000-0000-0000-0000-000000000000}"/>
          </ac:picMkLst>
        </pc:picChg>
      </pc:sldChg>
      <pc:sldChg chg="addSp delSp modSp mod">
        <pc:chgData name="Bethany Bolen" userId="8e338a04f9f07398" providerId="LiveId" clId="{F1108208-06B6-4516-864B-325B23EFC440}" dt="2020-09-08T23:35:44.257" v="152" actId="167"/>
        <pc:sldMkLst>
          <pc:docMk/>
          <pc:sldMk cId="2298511094" sldId="960"/>
        </pc:sldMkLst>
        <pc:picChg chg="add mod ord">
          <ac:chgData name="Bethany Bolen" userId="8e338a04f9f07398" providerId="LiveId" clId="{F1108208-06B6-4516-864B-325B23EFC440}" dt="2020-09-08T23:35:44.257" v="152" actId="167"/>
          <ac:picMkLst>
            <pc:docMk/>
            <pc:sldMk cId="2298511094" sldId="960"/>
            <ac:picMk id="6" creationId="{0AF9457A-F87A-4C2D-BACE-EE61CB6D0B7F}"/>
          </ac:picMkLst>
        </pc:picChg>
        <pc:picChg chg="del">
          <ac:chgData name="Bethany Bolen" userId="8e338a04f9f07398" providerId="LiveId" clId="{F1108208-06B6-4516-864B-325B23EFC440}" dt="2020-09-08T23:35:37.915" v="148" actId="478"/>
          <ac:picMkLst>
            <pc:docMk/>
            <pc:sldMk cId="2298511094" sldId="960"/>
            <ac:picMk id="10242" creationId="{00000000-0000-0000-0000-000000000000}"/>
          </ac:picMkLst>
        </pc:picChg>
      </pc:sldChg>
      <pc:sldChg chg="addSp delSp modSp mod">
        <pc:chgData name="Bethany Bolen" userId="8e338a04f9f07398" providerId="LiveId" clId="{F1108208-06B6-4516-864B-325B23EFC440}" dt="2020-09-08T23:34:05.751" v="106" actId="478"/>
        <pc:sldMkLst>
          <pc:docMk/>
          <pc:sldMk cId="694124741" sldId="963"/>
        </pc:sldMkLst>
        <pc:picChg chg="add mod ord">
          <ac:chgData name="Bethany Bolen" userId="8e338a04f9f07398" providerId="LiveId" clId="{F1108208-06B6-4516-864B-325B23EFC440}" dt="2020-09-08T23:34:04.975" v="105" actId="167"/>
          <ac:picMkLst>
            <pc:docMk/>
            <pc:sldMk cId="694124741" sldId="963"/>
            <ac:picMk id="6" creationId="{1D47EE8E-0BC1-4A98-B556-F57FE2B94E0F}"/>
          </ac:picMkLst>
        </pc:picChg>
        <pc:picChg chg="del">
          <ac:chgData name="Bethany Bolen" userId="8e338a04f9f07398" providerId="LiveId" clId="{F1108208-06B6-4516-864B-325B23EFC440}" dt="2020-09-08T23:34:05.751" v="106" actId="478"/>
          <ac:picMkLst>
            <pc:docMk/>
            <pc:sldMk cId="694124741" sldId="963"/>
            <ac:picMk id="5122" creationId="{00000000-0000-0000-0000-000000000000}"/>
          </ac:picMkLst>
        </pc:picChg>
      </pc:sldChg>
      <pc:sldChg chg="addSp delSp modSp mod">
        <pc:chgData name="Bethany Bolen" userId="8e338a04f9f07398" providerId="LiveId" clId="{F1108208-06B6-4516-864B-325B23EFC440}" dt="2020-09-08T23:34:16.193" v="114" actId="167"/>
        <pc:sldMkLst>
          <pc:docMk/>
          <pc:sldMk cId="3533111042" sldId="965"/>
        </pc:sldMkLst>
        <pc:picChg chg="del">
          <ac:chgData name="Bethany Bolen" userId="8e338a04f9f07398" providerId="LiveId" clId="{F1108208-06B6-4516-864B-325B23EFC440}" dt="2020-09-08T23:34:12.157" v="111" actId="478"/>
          <ac:picMkLst>
            <pc:docMk/>
            <pc:sldMk cId="3533111042" sldId="965"/>
            <ac:picMk id="6" creationId="{00000000-0000-0000-0000-000000000000}"/>
          </ac:picMkLst>
        </pc:picChg>
        <pc:picChg chg="add mod ord">
          <ac:chgData name="Bethany Bolen" userId="8e338a04f9f07398" providerId="LiveId" clId="{F1108208-06B6-4516-864B-325B23EFC440}" dt="2020-09-08T23:34:16.193" v="114" actId="167"/>
          <ac:picMkLst>
            <pc:docMk/>
            <pc:sldMk cId="3533111042" sldId="965"/>
            <ac:picMk id="7" creationId="{65E1283B-13DE-4C1E-8F7B-E63FF61F8A80}"/>
          </ac:picMkLst>
        </pc:picChg>
      </pc:sldChg>
      <pc:sldChg chg="addSp delSp modSp mod">
        <pc:chgData name="Bethany Bolen" userId="8e338a04f9f07398" providerId="LiveId" clId="{F1108208-06B6-4516-864B-325B23EFC440}" dt="2020-09-08T23:35:06.760" v="138" actId="167"/>
        <pc:sldMkLst>
          <pc:docMk/>
          <pc:sldMk cId="1990314160" sldId="967"/>
        </pc:sldMkLst>
        <pc:picChg chg="add mod ord">
          <ac:chgData name="Bethany Bolen" userId="8e338a04f9f07398" providerId="LiveId" clId="{F1108208-06B6-4516-864B-325B23EFC440}" dt="2020-09-08T23:35:06.760" v="138" actId="167"/>
          <ac:picMkLst>
            <pc:docMk/>
            <pc:sldMk cId="1990314160" sldId="967"/>
            <ac:picMk id="8" creationId="{0F50B3C6-96DB-4539-959B-29AF1D858A8D}"/>
          </ac:picMkLst>
        </pc:picChg>
        <pc:picChg chg="del">
          <ac:chgData name="Bethany Bolen" userId="8e338a04f9f07398" providerId="LiveId" clId="{F1108208-06B6-4516-864B-325B23EFC440}" dt="2020-09-08T23:35:02.914" v="135" actId="478"/>
          <ac:picMkLst>
            <pc:docMk/>
            <pc:sldMk cId="1990314160" sldId="967"/>
            <ac:picMk id="9218" creationId="{00000000-0000-0000-0000-000000000000}"/>
          </ac:picMkLst>
        </pc:picChg>
      </pc:sldChg>
      <pc:sldChg chg="addSp delSp modSp mod">
        <pc:chgData name="Bethany Bolen" userId="8e338a04f9f07398" providerId="LiveId" clId="{F1108208-06B6-4516-864B-325B23EFC440}" dt="2020-09-08T23:36:59.184" v="183" actId="167"/>
        <pc:sldMkLst>
          <pc:docMk/>
          <pc:sldMk cId="529657863" sldId="970"/>
        </pc:sldMkLst>
        <pc:picChg chg="del">
          <ac:chgData name="Bethany Bolen" userId="8e338a04f9f07398" providerId="LiveId" clId="{F1108208-06B6-4516-864B-325B23EFC440}" dt="2020-09-08T23:36:37.286" v="176" actId="478"/>
          <ac:picMkLst>
            <pc:docMk/>
            <pc:sldMk cId="529657863" sldId="970"/>
            <ac:picMk id="6" creationId="{00000000-0000-0000-0000-000000000000}"/>
          </ac:picMkLst>
        </pc:picChg>
        <pc:picChg chg="add mod ord modCrop">
          <ac:chgData name="Bethany Bolen" userId="8e338a04f9f07398" providerId="LiveId" clId="{F1108208-06B6-4516-864B-325B23EFC440}" dt="2020-09-08T23:36:59.184" v="183" actId="167"/>
          <ac:picMkLst>
            <pc:docMk/>
            <pc:sldMk cId="529657863" sldId="970"/>
            <ac:picMk id="7" creationId="{11A8EC78-773A-433F-BE34-7EC821B65AD8}"/>
          </ac:picMkLst>
        </pc:picChg>
      </pc:sldChg>
      <pc:sldChg chg="addSp delSp modSp mod">
        <pc:chgData name="Bethany Bolen" userId="8e338a04f9f07398" providerId="LiveId" clId="{F1108208-06B6-4516-864B-325B23EFC440}" dt="2020-09-08T23:33:55.701" v="103" actId="478"/>
        <pc:sldMkLst>
          <pc:docMk/>
          <pc:sldMk cId="133458010" sldId="974"/>
        </pc:sldMkLst>
        <pc:picChg chg="del">
          <ac:chgData name="Bethany Bolen" userId="8e338a04f9f07398" providerId="LiveId" clId="{F1108208-06B6-4516-864B-325B23EFC440}" dt="2020-09-08T23:33:55.701" v="103" actId="478"/>
          <ac:picMkLst>
            <pc:docMk/>
            <pc:sldMk cId="133458010" sldId="974"/>
            <ac:picMk id="6" creationId="{6580B006-E890-494A-81FB-70F5F32A01B6}"/>
          </ac:picMkLst>
        </pc:picChg>
        <pc:picChg chg="add mod ord">
          <ac:chgData name="Bethany Bolen" userId="8e338a04f9f07398" providerId="LiveId" clId="{F1108208-06B6-4516-864B-325B23EFC440}" dt="2020-09-08T23:33:54.985" v="102" actId="962"/>
          <ac:picMkLst>
            <pc:docMk/>
            <pc:sldMk cId="133458010" sldId="974"/>
            <ac:picMk id="9" creationId="{DFD28E5F-044B-4D10-A1C1-7F9D98D36F8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5/6/2021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Brothels were dedicated to the kind of activities Paul urged his listeners to avoid. Known in</a:t>
            </a:r>
            <a:r>
              <a:rPr lang="en-US" baseline="0" dirty="0"/>
              <a:t> Latin as a </a:t>
            </a:r>
            <a:r>
              <a:rPr lang="en-US" i="1" baseline="0" dirty="0" err="1"/>
              <a:t>lupanar</a:t>
            </a:r>
            <a:r>
              <a:rPr lang="en-US" baseline="0" dirty="0"/>
              <a:t>, these kinds of establishments could be found in every city of any size. Pompeii had about a dozen such establishments, most with only a single room, although one had 10 rooms. A mattress on the stone or brick platform would have functioned as a bed. The small size of these rooms points to their utilitarian nature. </a:t>
            </a:r>
            <a:r>
              <a:rPr lang="en-US" dirty="0"/>
              <a:t>Brothels are</a:t>
            </a:r>
            <a:r>
              <a:rPr lang="en-US" baseline="0" dirty="0"/>
              <a:t> identified by their architecture and by the erotic art and graffiti that was left on their walls. Historians believe that they catered mostly to the lower classes, since the wealthy had mistresses or concubines.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tb0516171769</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5825631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Church of the Holy Sepulcher in</a:t>
            </a:r>
            <a:r>
              <a:rPr lang="en-US" baseline="0" dirty="0"/>
              <a:t> Jerusalem marks the traditional sites of the crucifixion of Jesus and His tomb. It is a witness to the Christian belief in the historical reality of Jesus’s death and resurrection. The larger dome in this photo is above the traditional tomb of Jesus, while the smaller dome marks the traditional location of Golgotha.</a:t>
            </a:r>
          </a:p>
          <a:p>
            <a:endParaRPr lang="en-US" baseline="0" dirty="0"/>
          </a:p>
          <a:p>
            <a:r>
              <a:rPr lang="en-US" dirty="0"/>
              <a:t>tb011610614</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91815287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traditional location of Jesus’s tomb in the Church of the Holy Sepulcher. The </a:t>
            </a:r>
            <a:r>
              <a:rPr lang="en-US" i="1" dirty="0"/>
              <a:t>edicule</a:t>
            </a:r>
            <a:r>
              <a:rPr lang="en-US" dirty="0"/>
              <a:t> (Latin for “small house”) in the center of the picture houses the limestone remains of what is thought to be a 1st-century burial cave. The original structure, built in AD 326, was destroyed </a:t>
            </a:r>
            <a:r>
              <a:rPr lang="en-US" sz="1200" dirty="0">
                <a:cs typeface="Times New Roman" pitchFamily="18" charset="0"/>
              </a:rPr>
              <a:t>when the deranged Caliph al-Hakim of Egypt ordered the tomb to be hacked down to bedrock in AD 1006</a:t>
            </a:r>
            <a:r>
              <a:rPr lang="en-US" dirty="0"/>
              <a:t>. In 2016, a team from the National Technical University of Athens removed for the first time in approximately 500 years the marble cladding inside the </a:t>
            </a:r>
            <a:r>
              <a:rPr lang="en-US" i="1" dirty="0" err="1"/>
              <a:t>edicule</a:t>
            </a:r>
            <a:r>
              <a:rPr lang="en-US" dirty="0"/>
              <a:t> and confirmed it does indeed contain remains of the original limestone bedrock. This provided strong confirmation that the traditional location of Jesus’s tomb has not moved over the centuries.</a:t>
            </a:r>
          </a:p>
          <a:p>
            <a:endParaRPr lang="en-US" dirty="0"/>
          </a:p>
          <a:p>
            <a:r>
              <a:rPr lang="en-US" dirty="0"/>
              <a:t>eh122911768</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8479013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Likewise, the so-called Garden Tomb near Gordon’s Calvary was only discovered in the 19th century and had not been previously associated with the tomb of Jesus. Archaeological investigations indicate that this tomb dates to the 8th or 7th century BC. This poses a problem for its identification as Jesus’s tomb, since Matthew 27:60 and John 19:41 indicate the Jesus’s tomb was new. Nevertheless, it is a helpful visual example of a rock-hewn tomb situated in a garden.</a:t>
            </a:r>
          </a:p>
          <a:p>
            <a:endParaRPr lang="en-US" dirty="0"/>
          </a:p>
          <a:p>
            <a:r>
              <a:rPr lang="en-US" dirty="0"/>
              <a:t>tb061116138</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4001259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painting of the deceased being carried off to heaven by angels is based on Jesus’s description in Luke 16:22. A distinction can be made between the resurrection described in this verse and the intermediate state shown here, but the painting makes the broader point that death is not the cessation of existence. </a:t>
            </a:r>
            <a:r>
              <a:rPr lang="en-US" b="0" dirty="0"/>
              <a:t>William-</a:t>
            </a:r>
            <a:r>
              <a:rPr lang="en-US" b="0" dirty="0" err="1"/>
              <a:t>Adolphe</a:t>
            </a:r>
            <a:r>
              <a:rPr lang="en-US" b="0" dirty="0"/>
              <a:t> </a:t>
            </a:r>
            <a:r>
              <a:rPr lang="en-US" b="0" dirty="0" err="1"/>
              <a:t>Bouguereau</a:t>
            </a:r>
            <a:r>
              <a:rPr lang="en-US" b="0" dirty="0"/>
              <a:t> was</a:t>
            </a:r>
            <a:r>
              <a:rPr lang="en-US" b="0" baseline="0" dirty="0"/>
              <a:t> one of the most beloved realistic painters of the 19th century. </a:t>
            </a:r>
            <a:r>
              <a:rPr lang="en-US" baseline="0" dirty="0"/>
              <a:t>A removable graphic has been added to the figure to avoid causing offense or surprise. </a:t>
            </a:r>
            <a:r>
              <a:rPr lang="en-US" dirty="0"/>
              <a:t>This image is in the public domain, via Wikimedia Commons</a:t>
            </a:r>
            <a:r>
              <a:rPr lang="en-US" baseline="0" dirty="0"/>
              <a:t>: https://commons.wikimedia.org/wiki/File:SoulCarriedtoHeaven.jpg.</a:t>
            </a:r>
          </a:p>
          <a:p>
            <a:endParaRPr lang="en-US" baseline="0" dirty="0"/>
          </a:p>
          <a:p>
            <a:r>
              <a:rPr lang="en-US" baseline="0" dirty="0"/>
              <a:t>wiki111220091913501351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2400125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Trumpets were used in the Bible for gathering an assembly (e.g., Lev 23:24; </a:t>
            </a:r>
            <a:r>
              <a:rPr lang="en-US" dirty="0" err="1"/>
              <a:t>Num</a:t>
            </a:r>
            <a:r>
              <a:rPr lang="en-US" dirty="0"/>
              <a:t> 10:2, 8). The inscribed</a:t>
            </a:r>
            <a:r>
              <a:rPr lang="en-US" baseline="0" dirty="0"/>
              <a:t> stone shown here comes from the southwestern corner of the Temple Mount in Jerusalem. It marked the place from which the </a:t>
            </a:r>
            <a:r>
              <a:rPr lang="en-US" dirty="0"/>
              <a:t>priests blew the shofar to announce the Sabbath. The first two words of the inscription read “to the place (lit. house) of trumpeting” (Heb. </a:t>
            </a:r>
            <a:r>
              <a:rPr lang="en-US" i="1" dirty="0" err="1"/>
              <a:t>lebeit</a:t>
            </a:r>
            <a:r>
              <a:rPr lang="en-US" i="1" dirty="0"/>
              <a:t> </a:t>
            </a:r>
            <a:r>
              <a:rPr lang="en-US" i="1" dirty="0" err="1"/>
              <a:t>hataqi‘a</a:t>
            </a:r>
            <a:r>
              <a:rPr lang="en-US" i="0" dirty="0"/>
              <a:t>,</a:t>
            </a:r>
            <a:r>
              <a:rPr lang="en-US" dirty="0"/>
              <a:t> </a:t>
            </a:r>
            <a:r>
              <a:rPr lang="he-IL" dirty="0"/>
              <a:t>לבית התקיע</a:t>
            </a:r>
            <a:r>
              <a:rPr lang="en-US" dirty="0"/>
              <a:t>). The stone was found in the debris that was pushed over the side of the Temple Mount platform when the Romans destroyed the city in AD 70. It was photographed at the Israel Museum in Jerusalem. See the next slide for a reconstruction of what this may have looked like before the Temple Mount was destroyed.</a:t>
            </a:r>
          </a:p>
          <a:p>
            <a:endParaRPr lang="en-US" dirty="0"/>
          </a:p>
          <a:p>
            <a:r>
              <a:rPr lang="en-US" dirty="0"/>
              <a:t>tb032014519</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7202403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picture</a:t>
            </a:r>
            <a:r>
              <a:rPr lang="en-US" baseline="0" dirty="0"/>
              <a:t> depicts the southwestern corner of the Temple Mount with the suggested location of the place of trumpeting. This artistic reconstruction by Uwe Beer is used by permission.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as042219101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8178631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man in this photo is blowing the traditional shofar, an</a:t>
            </a:r>
            <a:r>
              <a:rPr lang="en-US" baseline="0" dirty="0"/>
              <a:t> instrument made from the horn of a sheep or goat. Despite its sometimes diminutive size, a </a:t>
            </a:r>
            <a:r>
              <a:rPr lang="en-US" dirty="0"/>
              <a:t>shofar with normal acoustics and mouthpiece plays approximately</a:t>
            </a:r>
            <a:r>
              <a:rPr lang="en-US" dirty="0">
                <a:effectLst/>
              </a:rPr>
              <a:t> </a:t>
            </a:r>
            <a:r>
              <a:rPr lang="en-US" dirty="0"/>
              <a:t>90-95 decibels, a level at which sustained exposure may result in hearing loss. </a:t>
            </a:r>
            <a:r>
              <a:rPr lang="en-US" baseline="0" dirty="0"/>
              <a:t>This American Colony photo was taken </a:t>
            </a:r>
            <a:r>
              <a:rPr lang="en-US" dirty="0"/>
              <a:t>between 1934 and 1939.</a:t>
            </a:r>
          </a:p>
          <a:p>
            <a:endParaRPr lang="en-US" dirty="0"/>
          </a:p>
          <a:p>
            <a:r>
              <a:rPr lang="en-US" dirty="0"/>
              <a:t>mat19302</a:t>
            </a:r>
          </a:p>
        </p:txBody>
      </p:sp>
    </p:spTree>
    <p:extLst>
      <p:ext uri="{BB962C8B-B14F-4D97-AF65-F5344CB8AC3E}">
        <p14:creationId xmlns:p14="http://schemas.microsoft.com/office/powerpoint/2010/main" val="17570434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modern shofar-blower</a:t>
            </a:r>
            <a:r>
              <a:rPr lang="en-US" sz="1200" baseline="0" dirty="0"/>
              <a:t> pictured here is using a ram’s horn. </a:t>
            </a:r>
            <a:r>
              <a:rPr lang="en-US" sz="1200" kern="1200" dirty="0">
                <a:solidFill>
                  <a:schemeClr val="tx1"/>
                </a:solidFill>
                <a:effectLst/>
                <a:latin typeface="+mn-lt"/>
                <a:ea typeface="+mn-ea"/>
                <a:cs typeface="+mn-cs"/>
              </a:rPr>
              <a:t>For a recording of a shofar being played, see </a:t>
            </a:r>
            <a:r>
              <a:rPr lang="en-BZ" sz="1200" kern="1200" dirty="0">
                <a:solidFill>
                  <a:schemeClr val="tx1"/>
                </a:solidFill>
                <a:effectLst/>
                <a:latin typeface="+mn-lt"/>
                <a:ea typeface="+mn-ea"/>
                <a:cs typeface="+mn-cs"/>
              </a:rPr>
              <a:t>https://www.bibleplaces.com/img/Shofar-call,-mjb201903121521.mp3</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This photo was taken near the tabernacle model in Timna Park in southern Israel.</a:t>
            </a:r>
          </a:p>
          <a:p>
            <a:endParaRPr lang="en-US" dirty="0"/>
          </a:p>
          <a:p>
            <a:r>
              <a:rPr lang="en-US" sz="1200" dirty="0"/>
              <a:t>tb052201370</a:t>
            </a:r>
            <a:endParaRPr lang="en-US" dirty="0"/>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212572295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famous relief carving of objects looted from the Jerusalem temple by the Romans shows the two silver trumpets which God commanded</a:t>
            </a:r>
            <a:r>
              <a:rPr lang="en-US" baseline="0" dirty="0"/>
              <a:t> Moses to make for signaling (</a:t>
            </a:r>
            <a:r>
              <a:rPr lang="en-US" baseline="0" dirty="0" err="1"/>
              <a:t>Num</a:t>
            </a:r>
            <a:r>
              <a:rPr lang="en-US" baseline="0" dirty="0"/>
              <a:t> 10:2). On this relief they are shown crossed, carried on a platform along with the table of showbread.</a:t>
            </a:r>
            <a:endParaRPr lang="en-US" dirty="0"/>
          </a:p>
          <a:p>
            <a:endParaRPr lang="en-US" dirty="0"/>
          </a:p>
          <a:p>
            <a:r>
              <a:rPr lang="en-US" dirty="0"/>
              <a:t>tb112002225</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85440800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is of a scene from Trajan’s Column in Rome from AD 113. It is full of depictions of the war between the Romans and Dacians.</a:t>
            </a:r>
          </a:p>
          <a:p>
            <a:endParaRPr lang="en-US" dirty="0"/>
          </a:p>
          <a:p>
            <a:r>
              <a:rPr lang="en-US" dirty="0"/>
              <a:t>tb0517173593</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886965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Elsewhere, Paul explicitly cites homosexuality as an example of sexual immorality (Rom 1:24-27; 1 Cor 6:9; 1 Tim 1:10). This attic red-figure kylix is attributed to the Carpenter Painter, whose real name is unknown. This late 6th-century BC vessel</a:t>
            </a:r>
            <a:r>
              <a:rPr lang="en-US" baseline="0" dirty="0"/>
              <a:t> is on </a:t>
            </a:r>
            <a:r>
              <a:rPr lang="en-US" dirty="0"/>
              <a:t>display at </a:t>
            </a:r>
            <a:r>
              <a:rPr lang="en-US" sz="1200" b="0" i="0" kern="1200" dirty="0">
                <a:solidFill>
                  <a:schemeClr val="tx1"/>
                </a:solidFill>
                <a:effectLst/>
                <a:latin typeface="+mn-lt"/>
                <a:ea typeface="+mn-ea"/>
                <a:cs typeface="+mn-cs"/>
              </a:rPr>
              <a:t>the Getty Villa in California</a:t>
            </a:r>
            <a:r>
              <a:rPr lang="en-US" dirty="0"/>
              <a:t>.</a:t>
            </a:r>
            <a:r>
              <a:rPr lang="en-US" sz="1200" b="0" i="0" kern="1200" dirty="0">
                <a:solidFill>
                  <a:schemeClr val="tx1"/>
                </a:solidFill>
                <a:effectLst/>
                <a:latin typeface="+mn-lt"/>
                <a:ea typeface="+mn-ea"/>
                <a:cs typeface="+mn-cs"/>
              </a:rPr>
              <a:t> The museum website provides this description: </a:t>
            </a:r>
            <a:r>
              <a:rPr lang="en-US" dirty="0"/>
              <a:t>“</a:t>
            </a:r>
            <a:r>
              <a:rPr lang="en-US" sz="1200" b="0" i="0" kern="1200" dirty="0">
                <a:solidFill>
                  <a:schemeClr val="tx1"/>
                </a:solidFill>
                <a:effectLst/>
                <a:latin typeface="+mn-lt"/>
                <a:ea typeface="+mn-ea"/>
                <a:cs typeface="+mn-cs"/>
              </a:rPr>
              <a:t>On the interior of this Athenian red-figure kylix or cup, a seated youth pulls his older male lover down toward him for a kiss. In Athenian aristocratic circles in the Archaic period, older men often courted youths. Such homosexual relationships were viewed as a key element in the socialization of youths, involving strong elements of mentoring as well as eroticism.”</a:t>
            </a:r>
            <a:endParaRPr lang="en-US" dirty="0"/>
          </a:p>
          <a:p>
            <a:endParaRPr lang="en-US" dirty="0"/>
          </a:p>
          <a:p>
            <a:r>
              <a:rPr lang="en-US" dirty="0"/>
              <a:t>getty01290601</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88689924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is of a scene from Trajan’s Column in Rome from AD 113. Several trumpet players can be seen in the foreground. For a reenactment with replicas of these same sort of trumpets, see the next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Plate LXXVI in </a:t>
            </a:r>
            <a:r>
              <a:rPr lang="en-US" dirty="0" err="1"/>
              <a:t>Cichorius</a:t>
            </a:r>
            <a:r>
              <a:rPr lang="en-US" dirty="0"/>
              <a:t> (1900) and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Cichorius</a:t>
            </a:r>
            <a:r>
              <a:rPr lang="en-US" dirty="0"/>
              <a:t>, Conrad.</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1900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Zweiter</a:t>
            </a:r>
            <a:r>
              <a:rPr lang="en-US" i="1" dirty="0"/>
              <a:t> </a:t>
            </a:r>
            <a:r>
              <a:rPr lang="en-US" i="1" dirty="0" err="1"/>
              <a:t>Tafelband</a:t>
            </a:r>
            <a:r>
              <a:rPr lang="en-US" i="1" dirty="0"/>
              <a:t>. </a:t>
            </a:r>
            <a:r>
              <a:rPr lang="en-US" i="0" dirty="0"/>
              <a:t>Berlin: George Reimer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cc1896ztpl76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8783468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Trumpets were also used to rally troops in battle (e.g., </a:t>
            </a:r>
            <a:r>
              <a:rPr lang="en-US" dirty="0" err="1"/>
              <a:t>Num</a:t>
            </a:r>
            <a:r>
              <a:rPr lang="en-US" dirty="0"/>
              <a:t> 10:9; </a:t>
            </a:r>
            <a:r>
              <a:rPr lang="en-US" dirty="0" err="1"/>
              <a:t>Jer</a:t>
            </a:r>
            <a:r>
              <a:rPr lang="en-US" dirty="0"/>
              <a:t> 4:19; 51:27). </a:t>
            </a:r>
            <a:r>
              <a:rPr lang="sv-SE" dirty="0"/>
              <a:t>The Roman Army and Chariot Experience, pictured here, takes place daily during most of the year at Jerash (Gerasa).</a:t>
            </a:r>
            <a:endParaRPr lang="en-US" dirty="0"/>
          </a:p>
          <a:p>
            <a:endParaRPr lang="en-US" dirty="0"/>
          </a:p>
          <a:p>
            <a:r>
              <a:rPr lang="en-US" dirty="0"/>
              <a:t>dp041108904</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43037458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dirty="0"/>
              <a:t>This ancient silver trumpet was photographed at the Egyptian Museum in Cairo.</a:t>
            </a:r>
            <a:endParaRPr lang="en-US" dirty="0"/>
          </a:p>
          <a:p>
            <a:endParaRPr lang="en-US" dirty="0"/>
          </a:p>
          <a:p>
            <a:r>
              <a:rPr lang="en-US" dirty="0"/>
              <a:t>adr1603111823</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64788831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indicates that those believers</a:t>
            </a:r>
            <a:r>
              <a:rPr lang="en-US" baseline="0" dirty="0"/>
              <a:t> who have already died will be resurrected before the living believers are caught up in the air with the Lord.</a:t>
            </a:r>
          </a:p>
          <a:p>
            <a:endParaRPr lang="en-US" dirty="0"/>
          </a:p>
          <a:p>
            <a:r>
              <a:rPr lang="en-US" dirty="0"/>
              <a:t>tb082406415</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17706821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event is commonly referred to as the rapture of the church.</a:t>
            </a:r>
          </a:p>
          <a:p>
            <a:endParaRPr lang="en-US" dirty="0"/>
          </a:p>
          <a:p>
            <a:r>
              <a:rPr lang="en-US" dirty="0"/>
              <a:t>tb081204234</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89403330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tb111905275</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274039413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illustrates from a Roman perspective the idea of a triumphant king returning to be greeted by his people. </a:t>
            </a:r>
            <a:r>
              <a:rPr lang="en-US" sz="1200" kern="1200" baseline="0" dirty="0">
                <a:solidFill>
                  <a:schemeClr val="tx1"/>
                </a:solidFill>
                <a:effectLst/>
                <a:latin typeface="+mn-lt"/>
                <a:ea typeface="+mn-ea"/>
                <a:cs typeface="+mn-cs"/>
              </a:rPr>
              <a:t>It depicts Aurelius arriving with much pageantry—his coming is announced with trumpets, calling the people to gather and join the celebration. This relief was photographed at the Capitoline Museums in Rome.</a:t>
            </a:r>
            <a:endParaRPr lang="en-US" dirty="0"/>
          </a:p>
          <a:p>
            <a:r>
              <a:rPr lang="en-US" dirty="0"/>
              <a:t> </a:t>
            </a:r>
          </a:p>
          <a:p>
            <a:r>
              <a:rPr lang="en-US" dirty="0"/>
              <a:t>tb0514179433</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116</a:t>
            </a:fld>
            <a:endParaRPr lang="en-US"/>
          </a:p>
        </p:txBody>
      </p:sp>
    </p:spTree>
    <p:extLst>
      <p:ext uri="{BB962C8B-B14F-4D97-AF65-F5344CB8AC3E}">
        <p14:creationId xmlns:p14="http://schemas.microsoft.com/office/powerpoint/2010/main" val="107756027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depicts the Roman Emperor Trajan being joyfully greeted by adults and children as he rushes into battle against the Dacians. In this relief, the Emperor Trajan is seen at the front of an entourage on horseback. Their flowing cloaks show they are rushing toward a battle depicted in another scene on the column (</a:t>
            </a:r>
            <a:r>
              <a:rPr lang="en-US" dirty="0" err="1"/>
              <a:t>Cichorius</a:t>
            </a:r>
            <a:r>
              <a:rPr lang="en-US" dirty="0"/>
              <a:t> 1900a: 87ff). Here, Paul describes a similar situation with the return of Christ. He will descend in final judgment while he is met by those who await his appearing. This image comes from Plate LXV in </a:t>
            </a:r>
            <a:r>
              <a:rPr lang="en-US" dirty="0" err="1"/>
              <a:t>Cichorius</a:t>
            </a:r>
            <a:r>
              <a:rPr lang="en-US" dirty="0"/>
              <a:t> (1900b) and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Cichorius</a:t>
            </a:r>
            <a:r>
              <a:rPr lang="en-US" dirty="0"/>
              <a:t>, Conrad.</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1900a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Dritter</a:t>
            </a:r>
            <a:r>
              <a:rPr lang="en-US" i="1" dirty="0"/>
              <a:t> </a:t>
            </a:r>
            <a:r>
              <a:rPr lang="en-US" i="1" dirty="0" err="1"/>
              <a:t>Textband</a:t>
            </a:r>
            <a:r>
              <a:rPr lang="en-US" i="1" dirty="0"/>
              <a:t>. </a:t>
            </a:r>
            <a:r>
              <a:rPr lang="en-US" i="0" dirty="0"/>
              <a:t>Berlin: George Reimer</a:t>
            </a:r>
            <a:r>
              <a:rPr lang="en-US" dirty="0"/>
              <a:t>.</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1900b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Zweiter</a:t>
            </a:r>
            <a:r>
              <a:rPr lang="en-US" i="1" dirty="0"/>
              <a:t> </a:t>
            </a:r>
            <a:r>
              <a:rPr lang="en-US" i="1" dirty="0" err="1"/>
              <a:t>Tafelband</a:t>
            </a:r>
            <a:r>
              <a:rPr lang="en-US" i="1" dirty="0"/>
              <a:t>. </a:t>
            </a:r>
            <a:r>
              <a:rPr lang="en-US" i="0" dirty="0"/>
              <a:t>Berlin: George Reimer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cc1896dtpl65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117</a:t>
            </a:fld>
            <a:endParaRPr lang="en-US"/>
          </a:p>
        </p:txBody>
      </p:sp>
    </p:spTree>
    <p:extLst>
      <p:ext uri="{BB962C8B-B14F-4D97-AF65-F5344CB8AC3E}">
        <p14:creationId xmlns:p14="http://schemas.microsoft.com/office/powerpoint/2010/main" val="97615149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a:t>
            </a:r>
            <a:r>
              <a:rPr lang="en-US" baseline="0" dirty="0"/>
              <a:t> is little doubt that this </a:t>
            </a:r>
            <a:r>
              <a:rPr lang="en-US" dirty="0"/>
              <a:t>symbol of Christ was painted on this tomb because of the Christian hope of </a:t>
            </a:r>
            <a:r>
              <a:rPr lang="en-US" baseline="0" dirty="0"/>
              <a:t>resurrection from the dead. The symbol, which consists of the first two letters of the name “Christ” in Greek (</a:t>
            </a:r>
            <a:r>
              <a:rPr lang="el-GR" baseline="0" dirty="0"/>
              <a:t>ΧΡΙΣΤΟΣ</a:t>
            </a:r>
            <a:r>
              <a:rPr lang="en-US" baseline="0" dirty="0"/>
              <a:t>) was a common Christian symbol in the early centuries of the church. </a:t>
            </a:r>
            <a:r>
              <a:rPr lang="en-US" dirty="0"/>
              <a:t>This painting</a:t>
            </a:r>
            <a:r>
              <a:rPr lang="en-US" baseline="0" dirty="0"/>
              <a:t> </a:t>
            </a:r>
            <a:r>
              <a:rPr lang="en-US" dirty="0"/>
              <a:t>was photographed at the Museum of Byzantine Culture in Thessalonica.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tb031306322</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432146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statue pictured here is usually interpreted as that of a mourner,</a:t>
            </a:r>
            <a:r>
              <a:rPr lang="en-US" baseline="0" dirty="0"/>
              <a:t> one in need of comfort. In a modern-day setting, it could as easily be interpreted as one who is about to comfort another person. This statue was photographed at the </a:t>
            </a:r>
            <a:r>
              <a:rPr lang="en-US" dirty="0"/>
              <a:t>San Antonio Museum of Art.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tb111716835</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43214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”vessel” (Gk. </a:t>
            </a:r>
            <a:r>
              <a:rPr lang="en-US" i="1" dirty="0" err="1"/>
              <a:t>skeuos</a:t>
            </a:r>
            <a:r>
              <a:rPr lang="en-US" i="1" dirty="0"/>
              <a:t>,</a:t>
            </a:r>
            <a:r>
              <a:rPr lang="en-US" i="0" dirty="0"/>
              <a:t> </a:t>
            </a:r>
            <a:r>
              <a:rPr lang="el-GR" sz="1200" kern="1200" dirty="0" err="1">
                <a:solidFill>
                  <a:schemeClr val="tx1"/>
                </a:solidFill>
                <a:effectLst/>
                <a:latin typeface="+mn-lt"/>
                <a:ea typeface="+mn-ea"/>
                <a:cs typeface="+mn-cs"/>
              </a:rPr>
              <a:t>σκεῦος</a:t>
            </a:r>
            <a:r>
              <a:rPr lang="en-US" sz="1200" kern="1200" dirty="0">
                <a:solidFill>
                  <a:schemeClr val="tx1"/>
                </a:solidFill>
                <a:effectLst/>
                <a:latin typeface="+mn-lt"/>
                <a:ea typeface="+mn-ea"/>
                <a:cs typeface="+mn-cs"/>
              </a:rPr>
              <a:t>) is a relatively broad term that could refer to almost any kind of dish or container; the</a:t>
            </a:r>
            <a:r>
              <a:rPr lang="en-US" sz="1200" kern="1200" baseline="0" dirty="0">
                <a:solidFill>
                  <a:schemeClr val="tx1"/>
                </a:solidFill>
                <a:effectLst/>
                <a:latin typeface="+mn-lt"/>
                <a:ea typeface="+mn-ea"/>
                <a:cs typeface="+mn-cs"/>
              </a:rPr>
              <a:t> term was even more generally applied to property (Luke 17:31; Mark 3:27)</a:t>
            </a:r>
            <a:r>
              <a:rPr lang="en-US" sz="1200" kern="1200" dirty="0">
                <a:solidFill>
                  <a:schemeClr val="tx1"/>
                </a:solidFill>
                <a:effectLst/>
                <a:latin typeface="+mn-lt"/>
                <a:ea typeface="+mn-ea"/>
                <a:cs typeface="+mn-cs"/>
              </a:rPr>
              <a:t>. Paul often uses it as a metaphor for the body (e.g., Rom 9:21, 23; 2 Cor 4:7; 2 Tim 2:20). </a:t>
            </a:r>
            <a:r>
              <a:rPr lang="en-US" dirty="0"/>
              <a:t>These dishes were photographed at the Istanbul Archaeological Museum.</a:t>
            </a:r>
          </a:p>
          <a:p>
            <a:endParaRPr lang="en-US" dirty="0"/>
          </a:p>
          <a:p>
            <a:r>
              <a:rPr lang="en-US" dirty="0"/>
              <a:t>tb041705846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75824436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statue head of</a:t>
            </a:r>
            <a:r>
              <a:rPr lang="en-US" baseline="0" dirty="0"/>
              <a:t> a smiling man (the long, pointed ears indicate it was intended to portray a satyr) illustrates the inner joy that Paul taught should come from knowledge that death will be conquered for those who belong to Christ. This statue comes from the Stoa of Attalos, a large covered walkway that was located next to the marketplace (</a:t>
            </a:r>
            <a:r>
              <a:rPr lang="en-US" i="1" baseline="0" dirty="0"/>
              <a:t>agora</a:t>
            </a:r>
            <a:r>
              <a:rPr lang="en-US" baseline="0" dirty="0"/>
              <a:t>) in Athens. </a:t>
            </a:r>
            <a:r>
              <a:rPr lang="en-US" dirty="0"/>
              <a:t>This image comes from LBM1948 and is licensed under</a:t>
            </a:r>
            <a:r>
              <a:rPr lang="en-US" baseline="0" dirty="0"/>
              <a:t> </a:t>
            </a:r>
            <a:r>
              <a:rPr lang="en-US" dirty="0"/>
              <a:t>CC BY-SA 4.0, via Wikimedia Commons: https://commons.wikimedia.org/wiki/File:Atenas,_Estoa_de_%C3%81talo_05.jpg.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wiki04092013130859</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43214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Scholars</a:t>
            </a:r>
            <a:r>
              <a:rPr lang="en-US" baseline="0" dirty="0"/>
              <a:t> are divided on whether the term “vessel” in this context is intended to refer to the entire body, and thus behavior generally, or if it is intended euphemistically to refer to the male sexual organ. The repeated references in the immediate context to sexual immorality and lust may indicate the latter, although this is not certain. </a:t>
            </a:r>
            <a:r>
              <a:rPr lang="en-US" dirty="0"/>
              <a:t>This relief depicts the</a:t>
            </a:r>
            <a:r>
              <a:rPr lang="en-US" baseline="0" dirty="0"/>
              <a:t> family of a freedman, all of whom are fully clothed and portrayed as respectable and honorable citizens. This relief</a:t>
            </a:r>
            <a:r>
              <a:rPr lang="en-US" dirty="0"/>
              <a:t> was photographed at the Thessalonica Archaeological Museum.</a:t>
            </a:r>
          </a:p>
          <a:p>
            <a:endParaRPr lang="en-US" dirty="0"/>
          </a:p>
          <a:p>
            <a:r>
              <a:rPr lang="en-US" dirty="0"/>
              <a:t>jc0107151533</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9190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phrase “passion of lust” (Gk. </a:t>
            </a:r>
            <a:r>
              <a:rPr lang="en-US" i="1" baseline="0" dirty="0" err="1"/>
              <a:t>pathei</a:t>
            </a:r>
            <a:r>
              <a:rPr lang="en-US" i="1" baseline="0" dirty="0"/>
              <a:t> </a:t>
            </a:r>
            <a:r>
              <a:rPr lang="en-US" i="1" baseline="0" dirty="0" err="1"/>
              <a:t>epīthumias</a:t>
            </a:r>
            <a:r>
              <a:rPr lang="en-US" i="0" baseline="0" dirty="0"/>
              <a:t>,</a:t>
            </a:r>
            <a:r>
              <a:rPr lang="en-US" baseline="0" dirty="0"/>
              <a:t> </a:t>
            </a:r>
            <a:r>
              <a:rPr lang="el-GR" sz="1200" kern="1200" dirty="0">
                <a:solidFill>
                  <a:schemeClr val="tx1"/>
                </a:solidFill>
                <a:effectLst/>
                <a:latin typeface="+mn-lt"/>
                <a:ea typeface="+mn-ea"/>
                <a:cs typeface="+mn-cs"/>
              </a:rPr>
              <a:t>πάθει ἐπιθυμίας</a:t>
            </a:r>
            <a:r>
              <a:rPr lang="en-US" baseline="0" dirty="0"/>
              <a:t>) refers to a strong desire or craving. Neither word alone necessarily suggests sexual immorality, although the preceding reference to sexual immorality (</a:t>
            </a:r>
            <a:r>
              <a:rPr lang="en-US" dirty="0"/>
              <a:t>Gk. </a:t>
            </a:r>
            <a:r>
              <a:rPr lang="en-US" i="1" dirty="0" err="1"/>
              <a:t>porneia</a:t>
            </a:r>
            <a:r>
              <a:rPr lang="en-US" i="0" dirty="0"/>
              <a:t>, </a:t>
            </a:r>
            <a:r>
              <a:rPr lang="el-GR" sz="1200" kern="1200" dirty="0">
                <a:solidFill>
                  <a:schemeClr val="tx1"/>
                </a:solidFill>
                <a:effectLst/>
                <a:latin typeface="+mn-lt"/>
                <a:ea typeface="+mn-ea"/>
                <a:cs typeface="+mn-cs"/>
              </a:rPr>
              <a:t>πορνεία</a:t>
            </a:r>
            <a:r>
              <a:rPr lang="en-US" sz="1200" kern="1200" dirty="0">
                <a:solidFill>
                  <a:schemeClr val="tx1"/>
                </a:solidFill>
                <a:effectLst/>
                <a:latin typeface="+mn-lt"/>
                <a:ea typeface="+mn-ea"/>
                <a:cs typeface="+mn-cs"/>
              </a:rPr>
              <a:t>; verse</a:t>
            </a:r>
            <a:r>
              <a:rPr lang="en-US" sz="1200" kern="1200" baseline="0" dirty="0">
                <a:solidFill>
                  <a:schemeClr val="tx1"/>
                </a:solidFill>
                <a:effectLst/>
                <a:latin typeface="+mn-lt"/>
                <a:ea typeface="+mn-ea"/>
                <a:cs typeface="+mn-cs"/>
              </a:rPr>
              <a:t> 3</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and the following reference to </a:t>
            </a:r>
            <a:r>
              <a:rPr lang="en-US" dirty="0"/>
              <a:t>“uncleanness” (Gk. </a:t>
            </a:r>
            <a:r>
              <a:rPr lang="en-US" i="1" dirty="0" err="1"/>
              <a:t>akatharsia</a:t>
            </a:r>
            <a:r>
              <a:rPr lang="en-US" dirty="0"/>
              <a:t>, </a:t>
            </a:r>
            <a:r>
              <a:rPr lang="el-GR" sz="1200" b="0" i="0" u="none" strike="noStrike" kern="1200" baseline="0" dirty="0">
                <a:solidFill>
                  <a:schemeClr val="tx1"/>
                </a:solidFill>
                <a:latin typeface="+mn-lt"/>
                <a:ea typeface="+mn-ea"/>
                <a:cs typeface="+mn-cs"/>
              </a:rPr>
              <a:t>ἀκαθαρσία</a:t>
            </a:r>
            <a:r>
              <a:rPr lang="en-US" sz="1200" b="0" i="0" u="none" strike="noStrike" kern="1200" baseline="0" dirty="0">
                <a:solidFill>
                  <a:schemeClr val="tx1"/>
                </a:solidFill>
                <a:latin typeface="+mn-lt"/>
                <a:ea typeface="+mn-ea"/>
                <a:cs typeface="+mn-cs"/>
              </a:rPr>
              <a:t>; verse 7</a:t>
            </a:r>
            <a:r>
              <a:rPr lang="en-US" dirty="0"/>
              <a:t>) is</a:t>
            </a:r>
            <a:r>
              <a:rPr lang="en-US" baseline="0" dirty="0"/>
              <a:t> suggestive of a sexual desire or craving. </a:t>
            </a:r>
            <a:r>
              <a:rPr lang="en-US" dirty="0"/>
              <a:t>This cinnabar red fresco from the Villa Farnesina in Rome depicts lovers on a bed. Much more graphic frescoes and statuary have been recovered from the first</a:t>
            </a:r>
            <a:r>
              <a:rPr lang="en-US" baseline="0" dirty="0"/>
              <a:t>-century cities of Pompeii and Herculaneum, an indication of the depravity of Roman culture in Paul’s day. This fresco was photographed at the </a:t>
            </a:r>
            <a:r>
              <a:rPr lang="en-US" dirty="0"/>
              <a:t>National Museum of Rome. A</a:t>
            </a:r>
            <a:r>
              <a:rPr lang="en-US" baseline="0" dirty="0"/>
              <a:t> r</a:t>
            </a:r>
            <a:r>
              <a:rPr lang="en-US" dirty="0"/>
              <a:t>emovable graphic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3829848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x-none" dirty="0"/>
              <a:t>T</a:t>
            </a:r>
            <a:r>
              <a:rPr lang="en-US" dirty="0"/>
              <a:t>his t</a:t>
            </a:r>
            <a:r>
              <a:rPr lang="x-none" dirty="0"/>
              <a:t>erracotta</a:t>
            </a:r>
            <a:r>
              <a:rPr lang="en-US" baseline="0" dirty="0"/>
              <a:t> figurine is from the necropolis of</a:t>
            </a:r>
            <a:r>
              <a:rPr lang="en-US" dirty="0"/>
              <a:t> </a:t>
            </a:r>
            <a:r>
              <a:rPr lang="en-US" dirty="0" err="1"/>
              <a:t>Myrina</a:t>
            </a:r>
            <a:r>
              <a:rPr lang="en-US" dirty="0"/>
              <a:t> in</a:t>
            </a:r>
            <a:r>
              <a:rPr lang="en-US" baseline="0" dirty="0"/>
              <a:t> Greece. </a:t>
            </a:r>
            <a:r>
              <a:rPr lang="en-US" sz="1200" kern="1200" dirty="0" err="1">
                <a:solidFill>
                  <a:schemeClr val="tx1"/>
                </a:solidFill>
                <a:latin typeface="+mn-lt"/>
                <a:ea typeface="+mn-ea"/>
                <a:cs typeface="+mn-cs"/>
              </a:rPr>
              <a:t>Myrina</a:t>
            </a:r>
            <a:r>
              <a:rPr lang="en-US" sz="1200" kern="1200" baseline="0" dirty="0">
                <a:solidFill>
                  <a:schemeClr val="tx1"/>
                </a:solidFill>
                <a:latin typeface="+mn-lt"/>
                <a:ea typeface="+mn-ea"/>
                <a:cs typeface="+mn-cs"/>
              </a:rPr>
              <a:t> was a city located on the Greek island of Limnos. This figurine</a:t>
            </a:r>
            <a:r>
              <a:rPr lang="en-US" dirty="0"/>
              <a:t> was photographed at the</a:t>
            </a:r>
            <a:r>
              <a:rPr lang="en-US" sz="1200" kern="1200" dirty="0">
                <a:solidFill>
                  <a:schemeClr val="tx1"/>
                </a:solidFill>
                <a:latin typeface="+mn-lt"/>
                <a:ea typeface="+mn-ea"/>
                <a:cs typeface="+mn-cs"/>
              </a:rPr>
              <a:t>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 </a:t>
            </a:r>
            <a:r>
              <a:rPr lang="en-US" baseline="0" dirty="0"/>
              <a:t>A removable graphic has been added to the central figure to avoid causing offense or surprise.</a:t>
            </a:r>
          </a:p>
          <a:p>
            <a:endParaRPr lang="en-US" dirty="0"/>
          </a:p>
          <a:p>
            <a:r>
              <a:rPr lang="x-none" dirty="0"/>
              <a:t>adr1605243594</a:t>
            </a:r>
            <a:endParaRPr lang="en-US" dirty="0"/>
          </a:p>
        </p:txBody>
      </p:sp>
    </p:spTree>
    <p:extLst>
      <p:ext uri="{BB962C8B-B14F-4D97-AF65-F5344CB8AC3E}">
        <p14:creationId xmlns:p14="http://schemas.microsoft.com/office/powerpoint/2010/main" val="2752127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phrase “passion of lust” (Gk. </a:t>
            </a:r>
            <a:r>
              <a:rPr lang="en-US" i="1" baseline="0" dirty="0" err="1"/>
              <a:t>pathei</a:t>
            </a:r>
            <a:r>
              <a:rPr lang="en-US" i="1" baseline="0" dirty="0"/>
              <a:t> </a:t>
            </a:r>
            <a:r>
              <a:rPr lang="en-US" i="1" baseline="0" dirty="0" err="1"/>
              <a:t>epīthumias</a:t>
            </a:r>
            <a:r>
              <a:rPr lang="en-US" i="0" baseline="0" dirty="0"/>
              <a:t>,</a:t>
            </a:r>
            <a:r>
              <a:rPr lang="en-US" baseline="0" dirty="0"/>
              <a:t> </a:t>
            </a:r>
            <a:r>
              <a:rPr lang="el-GR" sz="1200" kern="1200" dirty="0">
                <a:solidFill>
                  <a:schemeClr val="tx1"/>
                </a:solidFill>
                <a:effectLst/>
                <a:latin typeface="+mn-lt"/>
                <a:ea typeface="+mn-ea"/>
                <a:cs typeface="+mn-cs"/>
              </a:rPr>
              <a:t>πάθει </a:t>
            </a:r>
            <a:r>
              <a:rPr lang="el-GR" sz="1200" kern="1200" dirty="0" err="1">
                <a:solidFill>
                  <a:schemeClr val="tx1"/>
                </a:solidFill>
                <a:effectLst/>
                <a:latin typeface="+mn-lt"/>
                <a:ea typeface="+mn-ea"/>
                <a:cs typeface="+mn-cs"/>
              </a:rPr>
              <a:t>ἐπιθυμίας</a:t>
            </a:r>
            <a:r>
              <a:rPr lang="en-US" baseline="0" dirty="0"/>
              <a:t>) could also refer to other immoderate behaviors like drunkenness. There is a long tradition in the Hebrew Bible that viewed drunkenness as a sinful and foolish behavior (cf. Gen 9:21; </a:t>
            </a:r>
            <a:r>
              <a:rPr lang="en-US" baseline="0" dirty="0" err="1"/>
              <a:t>Prov</a:t>
            </a:r>
            <a:r>
              <a:rPr lang="en-US" baseline="0" dirty="0"/>
              <a:t> 20:1; 1 </a:t>
            </a:r>
            <a:r>
              <a:rPr lang="en-US" baseline="0" dirty="0" err="1"/>
              <a:t>Cor</a:t>
            </a:r>
            <a:r>
              <a:rPr lang="en-US" baseline="0" dirty="0"/>
              <a:t> 6:9-10, etc.). This kylix depicts a drunken man vomiting, a fairly common motif in Greco-Roman art. </a:t>
            </a:r>
            <a:r>
              <a:rPr lang="en-US" sz="1200" b="0" i="0" kern="1200" dirty="0">
                <a:solidFill>
                  <a:schemeClr val="tx1"/>
                </a:solidFill>
                <a:effectLst/>
                <a:latin typeface="+mn-lt"/>
                <a:ea typeface="+mn-ea"/>
                <a:cs typeface="+mn-cs"/>
              </a:rPr>
              <a:t>The cup shown here </a:t>
            </a:r>
            <a:r>
              <a:rPr lang="en-US" dirty="0"/>
              <a:t>is on display at </a:t>
            </a:r>
            <a:r>
              <a:rPr lang="en-US" sz="1200" b="0" i="0" kern="1200" dirty="0">
                <a:solidFill>
                  <a:schemeClr val="tx1"/>
                </a:solidFill>
                <a:effectLst/>
                <a:latin typeface="+mn-lt"/>
                <a:ea typeface="+mn-ea"/>
                <a:cs typeface="+mn-cs"/>
              </a:rPr>
              <a:t>the Getty Villa in Los Angeles, and the d</a:t>
            </a:r>
            <a:r>
              <a:rPr lang="en-US" dirty="0"/>
              <a:t>igital image is courtesy of the Getty's Open Content Program.</a:t>
            </a:r>
            <a:r>
              <a:rPr lang="en-US" sz="1200" b="0" i="0" kern="1200" dirty="0">
                <a:solidFill>
                  <a:schemeClr val="tx1"/>
                </a:solidFill>
                <a:effectLst/>
                <a:latin typeface="+mn-lt"/>
                <a:ea typeface="+mn-ea"/>
                <a:cs typeface="+mn-cs"/>
              </a:rPr>
              <a:t> </a:t>
            </a:r>
            <a:r>
              <a:rPr lang="en-US" dirty="0"/>
              <a:t>A</a:t>
            </a:r>
            <a:r>
              <a:rPr lang="en-US" baseline="0" dirty="0"/>
              <a:t> removable graphic</a:t>
            </a:r>
            <a:r>
              <a:rPr lang="en-US" dirty="0"/>
              <a:t> has been added to avoid causing offense or surprise.</a:t>
            </a:r>
            <a:r>
              <a:rPr lang="en-US" baseline="0"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getty01415701</a:t>
            </a:r>
          </a:p>
        </p:txBody>
      </p:sp>
    </p:spTree>
    <p:extLst>
      <p:ext uri="{BB962C8B-B14F-4D97-AF65-F5344CB8AC3E}">
        <p14:creationId xmlns:p14="http://schemas.microsoft.com/office/powerpoint/2010/main" val="1701548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 </a:t>
            </a:r>
            <a:r>
              <a:rPr lang="en-US" i="1" dirty="0"/>
              <a:t>thermopolium</a:t>
            </a:r>
            <a:r>
              <a:rPr lang="en-US" baseline="0" dirty="0"/>
              <a:t> like the one shown here served hot fast food and drinks in antiquity. Ancient writers often associated them with vagrancy and drunkenness, and the upper classes generally avoided them.</a:t>
            </a:r>
            <a:endParaRPr lang="en-US" dirty="0"/>
          </a:p>
          <a:p>
            <a:endParaRPr lang="en-US" dirty="0"/>
          </a:p>
          <a:p>
            <a:r>
              <a:rPr lang="en-US" dirty="0"/>
              <a:t>wk030902420</a:t>
            </a:r>
          </a:p>
        </p:txBody>
      </p:sp>
    </p:spTree>
    <p:extLst>
      <p:ext uri="{BB962C8B-B14F-4D97-AF65-F5344CB8AC3E}">
        <p14:creationId xmlns:p14="http://schemas.microsoft.com/office/powerpoint/2010/main" val="4096965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sculpture</a:t>
            </a:r>
            <a:r>
              <a:rPr lang="en-US" baseline="0" dirty="0"/>
              <a:t> portrays a scene from Greek mythology in which the infant Dionysus (god of wine and drunkenness) dances with a satyr (a drunken and lustful woodland god). The satyr holds cymbals in either hand, instruments of celebration and merry-making. Such fulfillment of fleshly desires, which is accompanied by a disregard for the things of the Spirit, is the very thing Paul claims does not characterize the life of the believer. This sculpture is thought to be a Roman copy of a Late Hellenistic original. It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tb0515171107</a:t>
            </a:r>
          </a:p>
        </p:txBody>
      </p:sp>
    </p:spTree>
    <p:extLst>
      <p:ext uri="{BB962C8B-B14F-4D97-AF65-F5344CB8AC3E}">
        <p14:creationId xmlns:p14="http://schemas.microsoft.com/office/powerpoint/2010/main" val="1710106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term “passion of lust” (Gk. </a:t>
            </a:r>
            <a:r>
              <a:rPr lang="en-US" i="1" baseline="0" dirty="0" err="1"/>
              <a:t>pathei</a:t>
            </a:r>
            <a:r>
              <a:rPr lang="en-US" i="1" baseline="0" dirty="0"/>
              <a:t> </a:t>
            </a:r>
            <a:r>
              <a:rPr lang="en-US" i="1" baseline="0" dirty="0" err="1"/>
              <a:t>epīthumias</a:t>
            </a:r>
            <a:r>
              <a:rPr lang="en-US" i="0" baseline="0" dirty="0"/>
              <a:t>,</a:t>
            </a:r>
            <a:r>
              <a:rPr lang="en-US" baseline="0" dirty="0"/>
              <a:t> </a:t>
            </a:r>
            <a:r>
              <a:rPr lang="el-GR" sz="1200" kern="1200" dirty="0">
                <a:solidFill>
                  <a:schemeClr val="tx1"/>
                </a:solidFill>
                <a:effectLst/>
                <a:latin typeface="+mn-lt"/>
                <a:ea typeface="+mn-ea"/>
                <a:cs typeface="+mn-cs"/>
              </a:rPr>
              <a:t>πάθει </a:t>
            </a:r>
            <a:r>
              <a:rPr lang="el-GR" sz="1200" kern="1200" dirty="0" err="1">
                <a:solidFill>
                  <a:schemeClr val="tx1"/>
                </a:solidFill>
                <a:effectLst/>
                <a:latin typeface="+mn-lt"/>
                <a:ea typeface="+mn-ea"/>
                <a:cs typeface="+mn-cs"/>
              </a:rPr>
              <a:t>ἐπιθυμίας</a:t>
            </a:r>
            <a:r>
              <a:rPr lang="en-US" baseline="0" dirty="0"/>
              <a:t>) could also be applied to gluttony. The wealthy elite in the Roman world were sometimes accused of unbridled gluttony and incessant feasting. This bust of </a:t>
            </a:r>
            <a:r>
              <a:rPr lang="en-US" dirty="0" err="1"/>
              <a:t>Domitius</a:t>
            </a:r>
            <a:r>
              <a:rPr lang="en-US" dirty="0"/>
              <a:t> </a:t>
            </a:r>
            <a:r>
              <a:rPr lang="en-US" dirty="0" err="1"/>
              <a:t>Enobarbus</a:t>
            </a:r>
            <a:r>
              <a:rPr lang="en-US" dirty="0"/>
              <a:t>, Nero’s father, shows the heavy features the elite could develop from such lavish diets. This bust was photographed at the Vatican Museums.</a:t>
            </a:r>
          </a:p>
          <a:p>
            <a:endParaRPr lang="en-US" dirty="0"/>
          </a:p>
          <a:p>
            <a:r>
              <a:rPr lang="en-US" dirty="0"/>
              <a:t>tb0512176740</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102178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metaphor of life as walking has a rich heritage in the Hebrew</a:t>
            </a:r>
            <a:r>
              <a:rPr lang="en-US" baseline="0" dirty="0"/>
              <a:t> Bible (e.g., </a:t>
            </a:r>
            <a:r>
              <a:rPr lang="en-US" dirty="0"/>
              <a:t>Job 13:27; Ps 16:11; 23:3; </a:t>
            </a:r>
            <a:r>
              <a:rPr lang="en-US" dirty="0" err="1"/>
              <a:t>Prov</a:t>
            </a:r>
            <a:r>
              <a:rPr lang="en-US" dirty="0"/>
              <a:t> 1:15</a:t>
            </a:r>
            <a:r>
              <a:rPr lang="en-US" baseline="0" dirty="0"/>
              <a:t>), and the metaphor is continued in the New Testament. T</a:t>
            </a:r>
            <a:r>
              <a:rPr lang="en-US" dirty="0"/>
              <a:t>he word “walk” (Gk. </a:t>
            </a:r>
            <a:r>
              <a:rPr lang="en-US" i="1" dirty="0" err="1"/>
              <a:t>peripateō</a:t>
            </a:r>
            <a:r>
              <a:rPr lang="en-US" dirty="0"/>
              <a:t>, </a:t>
            </a:r>
            <a:r>
              <a:rPr lang="el-GR" sz="1200" b="0" i="0" u="none" strike="noStrike" kern="1200" baseline="0" dirty="0">
                <a:solidFill>
                  <a:schemeClr val="tx1"/>
                </a:solidFill>
                <a:latin typeface="+mn-lt"/>
                <a:ea typeface="+mn-ea"/>
                <a:cs typeface="+mn-cs"/>
              </a:rPr>
              <a:t>περιπατέω</a:t>
            </a:r>
            <a:r>
              <a:rPr lang="en-US" sz="1200" b="0" i="0" u="none" strike="noStrike" kern="1200" baseline="0" dirty="0">
                <a:solidFill>
                  <a:schemeClr val="tx1"/>
                </a:solidFill>
                <a:latin typeface="+mn-lt"/>
                <a:ea typeface="+mn-ea"/>
                <a:cs typeface="+mn-cs"/>
              </a:rPr>
              <a:t>) was often used metaphorically to describe one’s manner of life, how one lived. </a:t>
            </a:r>
            <a:r>
              <a:rPr lang="en-US" baseline="0" dirty="0"/>
              <a:t>This American Colony photo was taken </a:t>
            </a:r>
            <a:r>
              <a:rPr lang="en-US" dirty="0"/>
              <a:t>between 1920 and 1933.</a:t>
            </a:r>
          </a:p>
          <a:p>
            <a:endParaRPr lang="en-US" dirty="0"/>
          </a:p>
          <a:p>
            <a:r>
              <a:rPr lang="en-US" dirty="0"/>
              <a:t>mat02610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127207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term “passion of lust” (Gk. </a:t>
            </a:r>
            <a:r>
              <a:rPr lang="en-US" i="1" baseline="0" dirty="0" err="1"/>
              <a:t>pathei</a:t>
            </a:r>
            <a:r>
              <a:rPr lang="en-US" i="1" baseline="0" dirty="0"/>
              <a:t> </a:t>
            </a:r>
            <a:r>
              <a:rPr lang="en-US" i="1" baseline="0" dirty="0" err="1"/>
              <a:t>epīthumias</a:t>
            </a:r>
            <a:r>
              <a:rPr lang="en-US" i="0" baseline="0" dirty="0"/>
              <a:t>,</a:t>
            </a:r>
            <a:r>
              <a:rPr lang="en-US" baseline="0" dirty="0"/>
              <a:t> </a:t>
            </a:r>
            <a:r>
              <a:rPr lang="el-GR" sz="1200" kern="1200" dirty="0">
                <a:solidFill>
                  <a:schemeClr val="tx1"/>
                </a:solidFill>
                <a:effectLst/>
                <a:latin typeface="+mn-lt"/>
                <a:ea typeface="+mn-ea"/>
                <a:cs typeface="+mn-cs"/>
              </a:rPr>
              <a:t>πάθει </a:t>
            </a:r>
            <a:r>
              <a:rPr lang="el-GR" sz="1200" kern="1200" dirty="0" err="1">
                <a:solidFill>
                  <a:schemeClr val="tx1"/>
                </a:solidFill>
                <a:effectLst/>
                <a:latin typeface="+mn-lt"/>
                <a:ea typeface="+mn-ea"/>
                <a:cs typeface="+mn-cs"/>
              </a:rPr>
              <a:t>ἐπιθυμίας</a:t>
            </a:r>
            <a:r>
              <a:rPr lang="en-US" baseline="0" dirty="0"/>
              <a:t>) might also be applied to humanity’s general affinity for violence. </a:t>
            </a:r>
            <a:r>
              <a:rPr lang="en-US" dirty="0"/>
              <a:t>Roman culture possessed an unhealthy interest in death, as seen in gladiatorial games in which men would murder each other the entertainment of the crowds. Augustus made imperially organized gladiatorial events part of Rome’s regular ritual calendar. These events would be held in different venues around Rome. While not yet built at the time of Paul’s writing, the Colosseum would become a major venue for such spectacles.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tb112105089</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4049954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two gladiators</a:t>
            </a:r>
            <a:r>
              <a:rPr lang="en-US" baseline="0" dirty="0"/>
              <a:t> depicted here were among the most popular types to be matched against each other. The man on the left, known as a </a:t>
            </a:r>
            <a:r>
              <a:rPr lang="en-US" i="1" baseline="0" dirty="0"/>
              <a:t>retiarius</a:t>
            </a:r>
            <a:r>
              <a:rPr lang="en-US" baseline="0" dirty="0"/>
              <a:t>, is armed with a trident and a net; the man on the right, known as a </a:t>
            </a:r>
            <a:r>
              <a:rPr lang="en-US" i="1" baseline="0" dirty="0"/>
              <a:t>secutor</a:t>
            </a:r>
            <a:r>
              <a:rPr lang="en-US" baseline="0" dirty="0"/>
              <a:t>, is armed with a short sword, helmet, and a heavy shield. The heavily armed </a:t>
            </a:r>
            <a:r>
              <a:rPr lang="en-US" i="1" baseline="0" dirty="0" err="1"/>
              <a:t>secutor</a:t>
            </a:r>
            <a:r>
              <a:rPr lang="en-US" baseline="0" dirty="0"/>
              <a:t> was likely to become exhausted in longer battles due to the weight of his equipment, so he sought to end the contest quickly. </a:t>
            </a:r>
            <a:r>
              <a:rPr lang="en-US" dirty="0"/>
              <a:t>This image comes from The Metropolitan Museum of Art and is in the public domain. Source: https://www.metmuseum.org/art/collection/search/254934.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met254934</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012229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Mobs and riots often found their beginnings in public places like the forum, theaters, or amphitheaters. In the fresco from</a:t>
            </a:r>
            <a:r>
              <a:rPr lang="en-US" baseline="0" dirty="0"/>
              <a:t> Pompeii shown here, fighting has broken out at the amphitheater and spilled into the surrounding streets. This fresco was photographed in the Naples Museum.</a:t>
            </a:r>
            <a:endParaRPr lang="en-US" dirty="0"/>
          </a:p>
          <a:p>
            <a:endParaRPr lang="en-US" dirty="0"/>
          </a:p>
          <a:p>
            <a:r>
              <a:rPr lang="en-US" dirty="0"/>
              <a:t>tb0515170287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545978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Greek literature also contains references to gambling as “lust” (Gk. </a:t>
            </a:r>
            <a:r>
              <a:rPr lang="en-US" i="1" baseline="0" dirty="0" err="1"/>
              <a:t>epīthumia</a:t>
            </a:r>
            <a:r>
              <a:rPr lang="en-US" i="0" baseline="0" dirty="0"/>
              <a:t>,</a:t>
            </a:r>
            <a:r>
              <a:rPr lang="en-US" baseline="0" dirty="0"/>
              <a:t> </a:t>
            </a:r>
            <a:r>
              <a:rPr lang="el-GR" sz="1200" kern="1200" dirty="0" err="1">
                <a:solidFill>
                  <a:schemeClr val="tx1"/>
                </a:solidFill>
                <a:effectLst/>
                <a:latin typeface="+mn-lt"/>
                <a:ea typeface="+mn-ea"/>
                <a:cs typeface="+mn-cs"/>
              </a:rPr>
              <a:t>ἐπιθυμία</a:t>
            </a:r>
            <a:r>
              <a:rPr lang="en-US" baseline="0" dirty="0"/>
              <a:t>). </a:t>
            </a:r>
            <a:r>
              <a:rPr lang="en-US" dirty="0"/>
              <a:t>This photo depicts die and game pieces which may have been used for gambling, including in the game of </a:t>
            </a:r>
            <a:r>
              <a:rPr lang="en-US" dirty="0" err="1"/>
              <a:t>marelle</a:t>
            </a:r>
            <a:r>
              <a:rPr lang="en-US" dirty="0"/>
              <a:t>, shown on the next slide. This was photographed at the Thessalonica Archaeological Museum in Greece.</a:t>
            </a:r>
          </a:p>
          <a:p>
            <a:endParaRPr lang="en-US" dirty="0"/>
          </a:p>
          <a:p>
            <a:r>
              <a:rPr lang="en-US" dirty="0"/>
              <a:t>tb031306194</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0123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Most board games were used with dice for gambling purposes, including this one that was used for a gambling game called </a:t>
            </a:r>
            <a:r>
              <a:rPr lang="en-US" sz="1200" i="1" dirty="0" err="1"/>
              <a:t>marelle</a:t>
            </a:r>
            <a:r>
              <a:rPr lang="en-US" sz="1200" dirty="0"/>
              <a:t>. The light and dark pieces on the previous slide fit the description of the game pieces used in </a:t>
            </a:r>
            <a:r>
              <a:rPr lang="en-US" sz="1200" i="1" dirty="0" err="1"/>
              <a:t>marelle</a:t>
            </a:r>
            <a:r>
              <a:rPr lang="en-US" sz="1200" dirty="0"/>
              <a:t> (Schwartz 1998).</a:t>
            </a:r>
          </a:p>
          <a:p>
            <a:endParaRPr lang="en-US" sz="1200" dirty="0"/>
          </a:p>
          <a:p>
            <a:r>
              <a:rPr lang="en-US" sz="1200" b="1" dirty="0"/>
              <a:t>Reference:</a:t>
            </a:r>
          </a:p>
          <a:p>
            <a:r>
              <a:rPr lang="en-US" sz="1200" dirty="0"/>
              <a:t>Schwartz, Joshua. </a:t>
            </a:r>
            <a:endParaRPr lang="en-US" dirty="0"/>
          </a:p>
          <a:p>
            <a:pPr marL="685800" indent="-457200">
              <a:tabLst>
                <a:tab pos="685800" algn="l"/>
              </a:tabLst>
            </a:pPr>
            <a:r>
              <a:rPr lang="en-US" dirty="0"/>
              <a:t>1998	</a:t>
            </a:r>
            <a:r>
              <a:rPr lang="en-US" sz="1200" dirty="0"/>
              <a:t>Gambling in Ancient Jewish Society and in the </a:t>
            </a:r>
            <a:r>
              <a:rPr lang="en-US" sz="1200" dirty="0" err="1"/>
              <a:t>Graeco</a:t>
            </a:r>
            <a:r>
              <a:rPr lang="en-US" sz="1200" dirty="0"/>
              <a:t>-Roman World</a:t>
            </a:r>
            <a:r>
              <a:rPr lang="en-US" dirty="0"/>
              <a:t>.</a:t>
            </a:r>
            <a:r>
              <a:rPr lang="en-US" sz="1200" dirty="0"/>
              <a:t> Pp. 145–65 in</a:t>
            </a:r>
            <a:r>
              <a:rPr lang="en-US" sz="1200" i="1" dirty="0"/>
              <a:t> Jews in a Graeco-Roman World</a:t>
            </a:r>
            <a:r>
              <a:rPr lang="en-US" sz="1200" dirty="0"/>
              <a:t>, ed. M. Goodman. Oxford: Clarendon.</a:t>
            </a:r>
          </a:p>
          <a:p>
            <a:endParaRPr lang="en-US" sz="1200" dirty="0"/>
          </a:p>
          <a:p>
            <a:r>
              <a:rPr lang="en-US" dirty="0"/>
              <a:t>tb011201239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4137782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gameboard was photographed at the Ephesus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tb010317425</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424935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Board games in gambling had a close association with brothels and taverns, suggesting that this may have been part of the broader scene that Paul urged the Thessalonians to avoid. </a:t>
            </a:r>
            <a:r>
              <a:rPr lang="en-US" dirty="0"/>
              <a:t>This was photographed at the Antalya Museum in Central Turkey.</a:t>
            </a:r>
          </a:p>
          <a:p>
            <a:endParaRPr lang="en-US" dirty="0"/>
          </a:p>
          <a:p>
            <a:r>
              <a:rPr lang="en-US" dirty="0"/>
              <a:t>jc1231149365</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716402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was photographed at the Antalya Museum in Central Turkey.</a:t>
            </a:r>
          </a:p>
          <a:p>
            <a:endParaRPr lang="en-US" dirty="0"/>
          </a:p>
          <a:p>
            <a:r>
              <a:rPr lang="en-US" dirty="0"/>
              <a:t>jc1231149366</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11243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not entirely clear whether Paul here is thinking of sexual immorality and defrauding another man by engaging in adultery with his wife, or if Paul is speaking more broadly of wrongdoing toward one another. In any case, adulterous activity would certainly fall within the scope of what Paul admonishes against here. An infamous example of adultery from Paul’s day was Herod the Tetrarch (Herod Antipas) who took his brother Philip’s wife. This was the Herod who imprisoned and eventually beheaded John the Baptist, when John confronted him for his adultery (Matt 14:1-12). The coin pictured here is from the reign of Herod Antipas. The coin has the inscription “Herod the Tetrarch” (Gk. </a:t>
            </a:r>
            <a:r>
              <a:rPr lang="el-GR" dirty="0"/>
              <a:t>ΗΡΩΔΟΥ ΤΕΤΡΑΡΧΟΥ</a:t>
            </a:r>
            <a:r>
              <a:rPr lang="en-US" dirty="0"/>
              <a:t>). This coin was photographed in the Jared James Clark collection.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tb0713158738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183490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depiction of</a:t>
            </a:r>
            <a:r>
              <a:rPr lang="en-US" baseline="0" dirty="0"/>
              <a:t> John the Baptist confronting Herod Antipas was created using a b</a:t>
            </a:r>
            <a:r>
              <a:rPr lang="en-US" dirty="0"/>
              <a:t>rush in gray, brown and opaque white, gray wash, over red on brown tinted paper. It was photographed at the Albertina in Vienna, Austria. This image comes from Wikimedia Commons and is in the public domain. Source: https://commons.wikimedia.org/wiki/File:Lieven_Mehus_-_John_the_Baptist_before_Herod_and_Salome.jpg.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wiki0326201604261286</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183490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metaphor of ”walking” to describe one’s way of life is seen in a genre of Jewish law called </a:t>
            </a:r>
            <a:r>
              <a:rPr lang="en-US" dirty="0" err="1"/>
              <a:t>Halakhah</a:t>
            </a:r>
            <a:r>
              <a:rPr lang="en-US" dirty="0"/>
              <a:t>, which comes from the Hebrew word meaning “walk” (Heb. </a:t>
            </a:r>
            <a:r>
              <a:rPr lang="en-US" i="1" dirty="0" err="1"/>
              <a:t>halak</a:t>
            </a:r>
            <a:r>
              <a:rPr lang="en-US" dirty="0"/>
              <a:t>,</a:t>
            </a:r>
            <a:r>
              <a:rPr lang="en-US" baseline="0" dirty="0"/>
              <a:t> </a:t>
            </a:r>
            <a:r>
              <a:rPr lang="he-IL" sz="1200" b="0" i="0" u="none" strike="noStrike" kern="1200" baseline="0" dirty="0">
                <a:solidFill>
                  <a:schemeClr val="tx1"/>
                </a:solidFill>
                <a:latin typeface="+mn-lt"/>
                <a:ea typeface="+mn-ea"/>
                <a:cs typeface="+mn-cs"/>
              </a:rPr>
              <a:t>הָלַךְ</a:t>
            </a:r>
            <a:r>
              <a:rPr lang="en-US" baseline="0" dirty="0"/>
              <a:t>).</a:t>
            </a:r>
            <a:r>
              <a:rPr lang="en-US" dirty="0"/>
              <a:t> These laws later became codified in the Talmud. Disputes about Halakah were already present in the Judaism of Paul’s day, as seen in the manuscript pictured here. These fragments were found in Cave 4 at Qumran. They are from a document called </a:t>
            </a:r>
            <a:r>
              <a:rPr lang="en-US" dirty="0" err="1"/>
              <a:t>Miqsat</a:t>
            </a:r>
            <a:r>
              <a:rPr lang="en-US" dirty="0"/>
              <a:t> </a:t>
            </a:r>
            <a:r>
              <a:rPr lang="en-US" dirty="0" err="1"/>
              <a:t>Ma’ase</a:t>
            </a:r>
            <a:r>
              <a:rPr lang="en-US" dirty="0"/>
              <a:t> ha-Torah (“some works of the Torah”), so-called because this phrase is used near the end of text itself as the topic of the document. Paul draws on this metaphor in his admonishment to the Thessalonians to live as they ought to live. This image comes from Wikimedia Commons and is in the public domain. Source:</a:t>
            </a:r>
            <a:r>
              <a:rPr lang="en-US" baseline="0" dirty="0"/>
              <a:t> https://commons.wikimedia.org/wiki/File:4Q396.png.</a:t>
            </a:r>
          </a:p>
          <a:p>
            <a:endParaRPr lang="en-US" baseline="0" dirty="0"/>
          </a:p>
          <a:p>
            <a:r>
              <a:rPr lang="en-US" baseline="0" dirty="0"/>
              <a:t>wiki12232012112543406</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645108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admonition with a “solemn</a:t>
            </a:r>
            <a:r>
              <a:rPr lang="en-US" baseline="0" dirty="0"/>
              <a:t> warning” employs a </a:t>
            </a:r>
            <a:r>
              <a:rPr lang="en-US" dirty="0"/>
              <a:t>Greek version of a Hebrew formula (e.g., Gen 43:3; </a:t>
            </a:r>
            <a:r>
              <a:rPr lang="en-US" dirty="0" err="1"/>
              <a:t>Deut</a:t>
            </a:r>
            <a:r>
              <a:rPr lang="en-US" dirty="0"/>
              <a:t> 4:26; 30:19; 31:18; 1 Kgs 2:42; </a:t>
            </a:r>
            <a:r>
              <a:rPr lang="en-US" dirty="0" err="1"/>
              <a:t>Jer</a:t>
            </a:r>
            <a:r>
              <a:rPr lang="en-US" dirty="0"/>
              <a:t> 11:7). This can be seen in Arad Ostracon 24. This ostracon is a letter written in Paleo-Hebrew to a soldier named </a:t>
            </a:r>
            <a:r>
              <a:rPr lang="en-US" dirty="0" err="1"/>
              <a:t>Eliashib</a:t>
            </a:r>
            <a:r>
              <a:rPr lang="en-US" dirty="0"/>
              <a:t>,</a:t>
            </a:r>
            <a:r>
              <a:rPr lang="en-US" baseline="0" dirty="0"/>
              <a:t> giving </a:t>
            </a:r>
            <a:r>
              <a:rPr lang="en-US" dirty="0"/>
              <a:t>military instructions. It contains a similar admonition to the one Paul uses here. The relevant text says, “And the command of the king is with you at the cost of your life . . . Behold, I have sent (this letter) to solemnly admonish you . . .”</a:t>
            </a:r>
            <a:r>
              <a:rPr lang="en-US" baseline="0" dirty="0"/>
              <a:t> (Heb.</a:t>
            </a:r>
            <a:r>
              <a:rPr lang="en-US" dirty="0"/>
              <a:t> </a:t>
            </a:r>
            <a:r>
              <a:rPr lang="he-IL" dirty="0"/>
              <a:t>ודבר המלך אתכם בנבשכם ... הנה שלחתי להעיד בכם</a:t>
            </a:r>
            <a:r>
              <a:rPr lang="en-US" dirty="0"/>
              <a:t>). The word translated here as “to solemnly admonish” (Heb.</a:t>
            </a:r>
            <a:r>
              <a:rPr lang="en-US" i="1" dirty="0"/>
              <a:t> </a:t>
            </a:r>
            <a:r>
              <a:rPr lang="en-US" i="1" dirty="0" err="1"/>
              <a:t>leha‘ēd</a:t>
            </a:r>
            <a:r>
              <a:rPr lang="en-US" baseline="0" dirty="0"/>
              <a:t>,</a:t>
            </a:r>
            <a:r>
              <a:rPr lang="en-US" dirty="0"/>
              <a:t> </a:t>
            </a:r>
            <a:r>
              <a:rPr lang="he-IL" dirty="0"/>
              <a:t>להעיד</a:t>
            </a:r>
            <a:r>
              <a:rPr lang="en-US" dirty="0"/>
              <a:t>)</a:t>
            </a:r>
            <a:r>
              <a:rPr lang="en-US" baseline="0" dirty="0"/>
              <a:t> indicates </a:t>
            </a:r>
            <a:r>
              <a:rPr lang="en-US" dirty="0"/>
              <a:t>a solemn admonition; it is typically translated into Greek in the Septuagint with a form of the same verb </a:t>
            </a:r>
            <a:r>
              <a:rPr lang="en-US" sz="1200" i="0" kern="1200" dirty="0">
                <a:solidFill>
                  <a:schemeClr val="tx1"/>
                </a:solidFill>
                <a:effectLst/>
                <a:latin typeface="+mn-lt"/>
                <a:ea typeface="+mn-ea"/>
                <a:cs typeface="+mn-cs"/>
              </a:rPr>
              <a:t>Paul uses here </a:t>
            </a:r>
            <a:r>
              <a:rPr lang="en-US" dirty="0"/>
              <a:t>(Gk. </a:t>
            </a:r>
            <a:r>
              <a:rPr lang="en-US" sz="1200" i="1" kern="1200" dirty="0" err="1">
                <a:solidFill>
                  <a:schemeClr val="tx1"/>
                </a:solidFill>
                <a:effectLst/>
                <a:latin typeface="+mn-lt"/>
                <a:ea typeface="+mn-ea"/>
                <a:cs typeface="+mn-cs"/>
              </a:rPr>
              <a:t>diamarturomai</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διαμαρτύρομαι</a:t>
            </a:r>
            <a:r>
              <a:rPr lang="en-US" sz="1200" kern="1200" dirty="0">
                <a:solidFill>
                  <a:schemeClr val="tx1"/>
                </a:solidFill>
                <a:effectLst/>
                <a:latin typeface="+mn-lt"/>
                <a:ea typeface="+mn-ea"/>
                <a:cs typeface="+mn-cs"/>
              </a:rPr>
              <a:t>). The next slide includes a close-up of this</a:t>
            </a:r>
            <a:r>
              <a:rPr lang="en-US" sz="1200" kern="1200" baseline="0" dirty="0">
                <a:solidFill>
                  <a:schemeClr val="tx1"/>
                </a:solidFill>
                <a:effectLst/>
                <a:latin typeface="+mn-lt"/>
                <a:ea typeface="+mn-ea"/>
                <a:cs typeface="+mn-cs"/>
              </a:rPr>
              <a:t> photo with the word “solemnly admonish” </a:t>
            </a:r>
            <a:r>
              <a:rPr lang="en-US" dirty="0"/>
              <a:t>(Heb.</a:t>
            </a:r>
            <a:r>
              <a:rPr lang="en-US" i="1" dirty="0"/>
              <a:t> </a:t>
            </a:r>
            <a:r>
              <a:rPr lang="en-US" i="1" dirty="0" err="1"/>
              <a:t>leha‘ēd</a:t>
            </a:r>
            <a:r>
              <a:rPr lang="en-US" baseline="0" dirty="0"/>
              <a:t>,</a:t>
            </a:r>
            <a:r>
              <a:rPr lang="en-US" dirty="0"/>
              <a:t> </a:t>
            </a:r>
            <a:r>
              <a:rPr lang="he-IL" dirty="0"/>
              <a:t>להעיד</a:t>
            </a:r>
            <a:r>
              <a:rPr lang="en-US" dirty="0"/>
              <a:t>)</a:t>
            </a:r>
            <a:r>
              <a:rPr lang="en-US" baseline="0" dirty="0"/>
              <a:t> </a:t>
            </a:r>
            <a:r>
              <a:rPr lang="en-US" sz="1200" kern="1200" baseline="0" dirty="0">
                <a:solidFill>
                  <a:schemeClr val="tx1"/>
                </a:solidFill>
                <a:effectLst/>
                <a:latin typeface="+mn-lt"/>
                <a:ea typeface="+mn-ea"/>
                <a:cs typeface="+mn-cs"/>
              </a:rPr>
              <a:t>highlighted.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cl011719049b</a:t>
            </a:r>
          </a:p>
        </p:txBody>
      </p:sp>
    </p:spTree>
    <p:extLst>
      <p:ext uri="{BB962C8B-B14F-4D97-AF65-F5344CB8AC3E}">
        <p14:creationId xmlns:p14="http://schemas.microsoft.com/office/powerpoint/2010/main" val="1983538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admonition with a “solemn</a:t>
            </a:r>
            <a:r>
              <a:rPr lang="en-US" baseline="0" dirty="0"/>
              <a:t> warning” employs a </a:t>
            </a:r>
            <a:r>
              <a:rPr lang="en-US" dirty="0"/>
              <a:t>Greek version of a Hebrew formula (e.g., Gen 43:3; </a:t>
            </a:r>
            <a:r>
              <a:rPr lang="en-US" dirty="0" err="1"/>
              <a:t>Deut</a:t>
            </a:r>
            <a:r>
              <a:rPr lang="en-US" dirty="0"/>
              <a:t> 4:26; 30:19; 31:18; 1 Kgs 2:42; </a:t>
            </a:r>
            <a:r>
              <a:rPr lang="en-US" dirty="0" err="1"/>
              <a:t>Jer</a:t>
            </a:r>
            <a:r>
              <a:rPr lang="en-US" dirty="0"/>
              <a:t> 11:7). This can be seen in Arad Ostracon 24. This ostracon is a letter written in Paleo-Hebrew to a soldier named </a:t>
            </a:r>
            <a:r>
              <a:rPr lang="en-US" dirty="0" err="1"/>
              <a:t>Eliashib</a:t>
            </a:r>
            <a:r>
              <a:rPr lang="en-US" dirty="0"/>
              <a:t>,</a:t>
            </a:r>
            <a:r>
              <a:rPr lang="en-US" baseline="0" dirty="0"/>
              <a:t> giving </a:t>
            </a:r>
            <a:r>
              <a:rPr lang="en-US" dirty="0"/>
              <a:t>military instructions. It contains a similar admonition to the one Paul uses here. The relevant text says, “And the command of the king is with you at the cost of your life . . . Behold, I have sent (this letter) to solemnly admonish you . . .”</a:t>
            </a:r>
            <a:r>
              <a:rPr lang="en-US" baseline="0" dirty="0"/>
              <a:t> (Heb.</a:t>
            </a:r>
            <a:r>
              <a:rPr lang="en-US" dirty="0"/>
              <a:t> </a:t>
            </a:r>
            <a:r>
              <a:rPr lang="he-IL" dirty="0"/>
              <a:t>ודבר המלך אתכם בנבשכם ... הנה שלחתי להעיד בכם</a:t>
            </a:r>
            <a:r>
              <a:rPr lang="en-US" dirty="0"/>
              <a:t>). The word translated here as “to solemnly admonish” (Heb.</a:t>
            </a:r>
            <a:r>
              <a:rPr lang="en-US" i="1" dirty="0"/>
              <a:t> </a:t>
            </a:r>
            <a:r>
              <a:rPr lang="en-US" i="1" dirty="0" err="1"/>
              <a:t>leha‘ēd</a:t>
            </a:r>
            <a:r>
              <a:rPr lang="en-US" baseline="0" dirty="0"/>
              <a:t>,</a:t>
            </a:r>
            <a:r>
              <a:rPr lang="en-US" dirty="0"/>
              <a:t> </a:t>
            </a:r>
            <a:r>
              <a:rPr lang="he-IL" dirty="0"/>
              <a:t>להעיד</a:t>
            </a:r>
            <a:r>
              <a:rPr lang="en-US" dirty="0"/>
              <a:t>)</a:t>
            </a:r>
            <a:r>
              <a:rPr lang="en-US" baseline="0" dirty="0"/>
              <a:t> indicates </a:t>
            </a:r>
            <a:r>
              <a:rPr lang="en-US" dirty="0"/>
              <a:t>a solemn admonition; it is typically translated into Greek in the Septuagint with a form of the same verb </a:t>
            </a:r>
            <a:r>
              <a:rPr lang="en-US" sz="1200" i="0" kern="1200" dirty="0">
                <a:solidFill>
                  <a:schemeClr val="tx1"/>
                </a:solidFill>
                <a:effectLst/>
                <a:latin typeface="+mn-lt"/>
                <a:ea typeface="+mn-ea"/>
                <a:cs typeface="+mn-cs"/>
              </a:rPr>
              <a:t>Paul uses here </a:t>
            </a:r>
            <a:r>
              <a:rPr lang="en-US" dirty="0"/>
              <a:t>(Gk. </a:t>
            </a:r>
            <a:r>
              <a:rPr lang="en-US" sz="1200" i="1" kern="1200" dirty="0" err="1">
                <a:solidFill>
                  <a:schemeClr val="tx1"/>
                </a:solidFill>
                <a:effectLst/>
                <a:latin typeface="+mn-lt"/>
                <a:ea typeface="+mn-ea"/>
                <a:cs typeface="+mn-cs"/>
              </a:rPr>
              <a:t>diamarturomai</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διαμαρτύρομαι</a:t>
            </a:r>
            <a:r>
              <a:rPr lang="en-US" sz="1200" kern="1200" dirty="0">
                <a:solidFill>
                  <a:schemeClr val="tx1"/>
                </a:solidFill>
                <a:effectLst/>
                <a:latin typeface="+mn-lt"/>
                <a:ea typeface="+mn-ea"/>
                <a:cs typeface="+mn-cs"/>
              </a:rPr>
              <a:t>). The Hebrew</a:t>
            </a:r>
            <a:r>
              <a:rPr lang="en-US" sz="1200" kern="1200" baseline="0" dirty="0">
                <a:solidFill>
                  <a:schemeClr val="tx1"/>
                </a:solidFill>
                <a:effectLst/>
                <a:latin typeface="+mn-lt"/>
                <a:ea typeface="+mn-ea"/>
                <a:cs typeface="+mn-cs"/>
              </a:rPr>
              <a:t> word “solemnly admonish” </a:t>
            </a:r>
            <a:r>
              <a:rPr lang="en-US" dirty="0"/>
              <a:t>(Heb.</a:t>
            </a:r>
            <a:r>
              <a:rPr lang="en-US" i="1" dirty="0"/>
              <a:t> </a:t>
            </a:r>
            <a:r>
              <a:rPr lang="en-US" i="1" dirty="0" err="1"/>
              <a:t>leha‘ēd</a:t>
            </a:r>
            <a:r>
              <a:rPr lang="en-US" baseline="0" dirty="0"/>
              <a:t>,</a:t>
            </a:r>
            <a:r>
              <a:rPr lang="en-US" dirty="0"/>
              <a:t> </a:t>
            </a:r>
            <a:r>
              <a:rPr lang="he-IL" dirty="0"/>
              <a:t>להעיד</a:t>
            </a:r>
            <a:r>
              <a:rPr lang="en-US" dirty="0"/>
              <a:t>)</a:t>
            </a:r>
            <a:r>
              <a:rPr lang="en-US" baseline="0" dirty="0"/>
              <a:t> is highlighted.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cl011719049b</a:t>
            </a:r>
          </a:p>
        </p:txBody>
      </p:sp>
    </p:spTree>
    <p:extLst>
      <p:ext uri="{BB962C8B-B14F-4D97-AF65-F5344CB8AC3E}">
        <p14:creationId xmlns:p14="http://schemas.microsoft.com/office/powerpoint/2010/main" val="1983538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term “uncleanness” (Gk. </a:t>
            </a:r>
            <a:r>
              <a:rPr lang="en-US" i="1" dirty="0" err="1"/>
              <a:t>akatharsia</a:t>
            </a:r>
            <a:r>
              <a:rPr lang="en-US" dirty="0"/>
              <a:t>, </a:t>
            </a:r>
            <a:r>
              <a:rPr lang="el-GR" sz="1200" b="0" i="0" u="none" strike="noStrike" kern="1200" baseline="0" dirty="0">
                <a:solidFill>
                  <a:schemeClr val="tx1"/>
                </a:solidFill>
                <a:latin typeface="+mn-lt"/>
                <a:ea typeface="+mn-ea"/>
                <a:cs typeface="+mn-cs"/>
              </a:rPr>
              <a:t>ἀκαθαρσία</a:t>
            </a:r>
            <a:r>
              <a:rPr lang="en-US" dirty="0"/>
              <a:t>) can refer to that which is dirty, filthy, or ceremonially unclean (e.g., Matt 23:27), but it is</a:t>
            </a:r>
            <a:r>
              <a:rPr lang="en-US" baseline="0" dirty="0"/>
              <a:t> more often used to refer to sexual sins of various kinds (e.g., Rom 1:24; 2 </a:t>
            </a:r>
            <a:r>
              <a:rPr lang="en-US" baseline="0" dirty="0" err="1"/>
              <a:t>Cor</a:t>
            </a:r>
            <a:r>
              <a:rPr lang="en-US" baseline="0" dirty="0"/>
              <a:t> 12:21; Gal 5:19)</a:t>
            </a:r>
            <a:r>
              <a:rPr lang="en-US" dirty="0"/>
              <a:t>.</a:t>
            </a:r>
            <a:r>
              <a:rPr lang="en-US" baseline="0" dirty="0"/>
              <a:t> Greek lower-class prostitutes were known as </a:t>
            </a:r>
            <a:r>
              <a:rPr lang="en-US" i="1" baseline="0" dirty="0" err="1"/>
              <a:t>pornai</a:t>
            </a:r>
            <a:r>
              <a:rPr lang="en-US" baseline="0" dirty="0"/>
              <a:t>, whereas the more expensive and exclusive prostitutes were referred to as </a:t>
            </a:r>
            <a:r>
              <a:rPr lang="en-US" i="1" baseline="0" dirty="0" err="1"/>
              <a:t>hetaira</a:t>
            </a:r>
            <a:r>
              <a:rPr lang="en-US" baseline="0" dirty="0"/>
              <a:t>, meaning “companion.” This painting on an </a:t>
            </a:r>
            <a:r>
              <a:rPr lang="en-US" dirty="0"/>
              <a:t>Attic red-figure </a:t>
            </a:r>
            <a:r>
              <a:rPr lang="en-US" i="1" dirty="0" err="1"/>
              <a:t>pelike</a:t>
            </a:r>
            <a:r>
              <a:rPr lang="en-US" dirty="0"/>
              <a:t> (wine-holding vessel) by the Greek vase painter </a:t>
            </a:r>
            <a:r>
              <a:rPr lang="en-US" dirty="0" err="1"/>
              <a:t>Polygnotos</a:t>
            </a:r>
            <a:r>
              <a:rPr lang="en-US" dirty="0"/>
              <a:t> shows a transaction with a </a:t>
            </a:r>
            <a:r>
              <a:rPr lang="en-US" i="1" dirty="0" err="1"/>
              <a:t>hetaira</a:t>
            </a:r>
            <a:r>
              <a:rPr lang="en-US" dirty="0"/>
              <a:t>. Behind her stands a young woman carrying a </a:t>
            </a:r>
            <a:r>
              <a:rPr lang="en-US" i="1" dirty="0" err="1"/>
              <a:t>plemochoe</a:t>
            </a:r>
            <a:r>
              <a:rPr lang="en-US" dirty="0"/>
              <a:t> (toilet vase).</a:t>
            </a:r>
            <a:r>
              <a:rPr lang="en-US" baseline="0" dirty="0"/>
              <a:t> This vase was photographed at the National Archaeological Museum of Athens. </a:t>
            </a:r>
            <a:r>
              <a:rPr lang="en-US" dirty="0"/>
              <a:t>This image comes from </a:t>
            </a:r>
            <a:r>
              <a:rPr lang="en-US" dirty="0" err="1"/>
              <a:t>Marsyas</a:t>
            </a:r>
            <a:r>
              <a:rPr lang="en-US" dirty="0"/>
              <a:t> and is licensed under CC BY-SA 2.5, via Wikimedia Commons: https://commons.wikimedia.org/wiki/File:NAMA_Courtisane_%26_client.jpg.</a:t>
            </a:r>
          </a:p>
          <a:p>
            <a:endParaRPr lang="en-US" dirty="0"/>
          </a:p>
          <a:p>
            <a:r>
              <a:rPr lang="en-US" dirty="0"/>
              <a:t>wiki022220061603175</a:t>
            </a:r>
          </a:p>
        </p:txBody>
      </p:sp>
    </p:spTree>
    <p:extLst>
      <p:ext uri="{BB962C8B-B14F-4D97-AF65-F5344CB8AC3E}">
        <p14:creationId xmlns:p14="http://schemas.microsoft.com/office/powerpoint/2010/main" val="5645502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Prostitution was commonly depicted on wine cups, like the one pictured here. The fact that such depictions were seen as desirable decorations on wine cups illustrates the approval with which it was viewed in the Greco-Roman world. Such depictions illustrate the sort of sexual immorality commonly engaged in during ancient drinking parties (</a:t>
            </a:r>
            <a:r>
              <a:rPr lang="en-US" i="1" baseline="0" dirty="0"/>
              <a:t>symposia</a:t>
            </a:r>
            <a:r>
              <a:rPr lang="en-US" baseline="0" dirty="0"/>
              <a:t>). This</a:t>
            </a:r>
            <a:r>
              <a:rPr lang="en-US" dirty="0"/>
              <a:t> cup was photographed at the</a:t>
            </a:r>
            <a:r>
              <a:rPr lang="en-US" sz="1200" kern="1200" dirty="0">
                <a:solidFill>
                  <a:schemeClr val="tx1"/>
                </a:solidFill>
                <a:latin typeface="+mn-lt"/>
                <a:ea typeface="+mn-ea"/>
                <a:cs typeface="+mn-cs"/>
              </a:rPr>
              <a:t> Metropolitan Museum of Art</a:t>
            </a:r>
            <a:r>
              <a:rPr lang="en-US" baseline="0" dirty="0"/>
              <a:t>. </a:t>
            </a:r>
            <a:r>
              <a:rPr lang="en-US" dirty="0"/>
              <a:t>This image comes from Marie-Lan Nguyen and is licensed under CC BY 2.5, via Wikimedia Commons: https://commons.wikimedia.org/wiki/File:Banqueters_Met_1979.11.8.jpg. </a:t>
            </a:r>
            <a:r>
              <a:rPr lang="en-US" baseline="0" dirty="0"/>
              <a:t>A removable graphic has been added to avoid causing surprise or offense.</a:t>
            </a:r>
          </a:p>
          <a:p>
            <a:endParaRPr lang="en-US" dirty="0"/>
          </a:p>
          <a:p>
            <a:r>
              <a:rPr lang="en-US" dirty="0"/>
              <a:t>wiki0218201118082312</a:t>
            </a:r>
          </a:p>
        </p:txBody>
      </p:sp>
    </p:spTree>
    <p:extLst>
      <p:ext uri="{BB962C8B-B14F-4D97-AF65-F5344CB8AC3E}">
        <p14:creationId xmlns:p14="http://schemas.microsoft.com/office/powerpoint/2010/main" val="5645502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Baptism represents the sort</a:t>
            </a:r>
            <a:r>
              <a:rPr lang="en-US" baseline="0" dirty="0"/>
              <a:t> of sanctification (Gk. </a:t>
            </a:r>
            <a:r>
              <a:rPr lang="en-US" i="1" baseline="0" dirty="0" err="1"/>
              <a:t>hagiasmos</a:t>
            </a:r>
            <a:r>
              <a:rPr lang="en-US" baseline="0" dirty="0"/>
              <a:t>, </a:t>
            </a:r>
            <a:r>
              <a:rPr lang="el-GR" sz="1200" b="0" i="0" u="none" strike="noStrike" kern="1200" baseline="0" dirty="0">
                <a:solidFill>
                  <a:schemeClr val="tx1"/>
                </a:solidFill>
                <a:latin typeface="+mn-lt"/>
                <a:ea typeface="+mn-ea"/>
                <a:cs typeface="+mn-cs"/>
              </a:rPr>
              <a:t>ἁγιασμός</a:t>
            </a:r>
            <a:r>
              <a:rPr lang="en-US" baseline="0" dirty="0"/>
              <a:t>) to which Paul refers. As Peter stated, it is “</a:t>
            </a:r>
            <a:r>
              <a:rPr lang="en-US" sz="1200" b="0" i="0" u="none" strike="noStrike" kern="1200" baseline="0" dirty="0">
                <a:solidFill>
                  <a:schemeClr val="tx1"/>
                </a:solidFill>
                <a:latin typeface="+mn-lt"/>
                <a:ea typeface="+mn-ea"/>
                <a:cs typeface="+mn-cs"/>
              </a:rPr>
              <a:t>not the removal of dirt from the flesh, but an appeal to God for a good conscience” (1 Pet 3:21). This photo shows s</a:t>
            </a:r>
            <a:r>
              <a:rPr lang="en-US" dirty="0"/>
              <a:t>ailors and Marines assigned to the amphibious transport dock ship USS Mesa Verde (LPD 19) being baptized during a tour to the Jordan River during a port visit. This image comes from </a:t>
            </a:r>
            <a:r>
              <a:rPr lang="en-US" sz="1200" b="0" i="0" kern="1200" dirty="0">
                <a:solidFill>
                  <a:schemeClr val="tx1"/>
                </a:solidFill>
                <a:effectLst/>
                <a:latin typeface="+mn-lt"/>
                <a:ea typeface="+mn-ea"/>
                <a:cs typeface="+mn-cs"/>
              </a:rPr>
              <a:t>Seaman Phylicia Hanson and is in the p</a:t>
            </a:r>
            <a:r>
              <a:rPr lang="en-US" dirty="0"/>
              <a:t>ublic domain, via Wikimedia Commons: https://commons.wikimedia.org/wiki/File:Baptism_in_the_Jordan_River_140308-N-HB951-058.jpg.</a:t>
            </a:r>
          </a:p>
          <a:p>
            <a:endParaRPr lang="en-US" dirty="0"/>
          </a:p>
          <a:p>
            <a:r>
              <a:rPr lang="en-US" dirty="0"/>
              <a:t>wiki052120150215768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34</a:t>
            </a:fld>
            <a:endParaRPr lang="en-US"/>
          </a:p>
        </p:txBody>
      </p:sp>
    </p:spTree>
    <p:extLst>
      <p:ext uri="{BB962C8B-B14F-4D97-AF65-F5344CB8AC3E}">
        <p14:creationId xmlns:p14="http://schemas.microsoft.com/office/powerpoint/2010/main" val="36272634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Jesus also spoke of foot-washing as a figurative</a:t>
            </a:r>
            <a:r>
              <a:rPr lang="en-US" baseline="0" dirty="0"/>
              <a:t> expression for spiritual cleansing (John 13:3-11). </a:t>
            </a:r>
            <a:r>
              <a:rPr lang="en-US" dirty="0"/>
              <a:t>Foot bathing was a central part of hygiene in the ancient world, since people would walk daily on dirt roads with open shoes or no shoes at all. Washing the feet was also a display of hospitality (e.g., Gen 18:4). This footbath was photographed at the Israel Museum.</a:t>
            </a:r>
          </a:p>
          <a:p>
            <a:pPr rtl="0"/>
            <a:endParaRPr lang="en-US" dirty="0"/>
          </a:p>
          <a:p>
            <a:pPr rtl="0"/>
            <a:r>
              <a:rPr lang="en-US" dirty="0"/>
              <a:t>cl102319657</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9991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Paul concludes that those who continue in sin and are unwilling to become sanctified</a:t>
            </a:r>
            <a:r>
              <a:rPr lang="en-US" baseline="0" dirty="0"/>
              <a:t> are rejecting God. Such persons might as well continue worshipping other gods, like the person who dedicated this votive altar, because by their actions they have already turned away from the true God. This altar was photographed at the </a:t>
            </a:r>
            <a:r>
              <a:rPr lang="en-US" dirty="0"/>
              <a:t>Rhodes Archaeological Museum.</a:t>
            </a:r>
          </a:p>
          <a:p>
            <a:pPr rtl="0"/>
            <a:endParaRPr lang="en-US" dirty="0"/>
          </a:p>
          <a:p>
            <a:pPr rtl="0"/>
            <a:r>
              <a:rPr lang="en-US" dirty="0"/>
              <a:t>tb061806981</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9991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 city pictured here was called Philadelphia in the</a:t>
            </a:r>
            <a:r>
              <a:rPr lang="en-US" baseline="0" dirty="0"/>
              <a:t> 1st century AD, a name that means “brotherly love.” The modern city of Amman, Jordan, was also known as Philadelphia in Roman times.</a:t>
            </a:r>
          </a:p>
          <a:p>
            <a:pPr rtl="0"/>
            <a:endParaRPr lang="en-US" baseline="0" dirty="0"/>
          </a:p>
          <a:p>
            <a:pPr rtl="0"/>
            <a:r>
              <a:rPr lang="en-US" dirty="0"/>
              <a:t>tb041505665</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3605925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love which the Thessalonian Christians showed toward the brothers in Macedonia may refer to a variety of things, including financial support (cf. 2 Cor 8:1–5). This collection juglet illustrates the possible financial implication of this verse. It is from a synagogue at Horvat </a:t>
            </a:r>
            <a:r>
              <a:rPr lang="en-US" dirty="0" err="1"/>
              <a:t>Rimmon</a:t>
            </a:r>
            <a:r>
              <a:rPr lang="en-US" dirty="0"/>
              <a:t> (</a:t>
            </a:r>
            <a:r>
              <a:rPr lang="en-US" dirty="0" err="1"/>
              <a:t>Kfar</a:t>
            </a:r>
            <a:r>
              <a:rPr lang="en-US" dirty="0"/>
              <a:t> </a:t>
            </a:r>
            <a:r>
              <a:rPr lang="en-US" dirty="0" err="1"/>
              <a:t>Rimmon</a:t>
            </a:r>
            <a:r>
              <a:rPr lang="en-US" dirty="0"/>
              <a:t>) and was found with 12 coins with the image of Christian emperors. Even though this is from several centuries after Paul, it is very similar to the same sort of vessel used to hold coins centuries earlier. This was photographed at the Israel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cl0518191531</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6916525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display was photographed at the Antalya</a:t>
            </a:r>
            <a:r>
              <a:rPr lang="en-US" baseline="0" dirty="0"/>
              <a:t> </a:t>
            </a:r>
            <a:r>
              <a:rPr lang="en-US" dirty="0"/>
              <a:t>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tb123016964</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458908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pitchFamily="18" charset="0"/>
              </a:rPr>
              <a:t>Saint </a:t>
            </a:r>
            <a:r>
              <a:rPr lang="en-US" dirty="0" err="1">
                <a:cs typeface="Times New Roman" pitchFamily="18" charset="0"/>
              </a:rPr>
              <a:t>Demetrios</a:t>
            </a:r>
            <a:r>
              <a:rPr lang="en-US" dirty="0">
                <a:cs typeface="Times New Roman" pitchFamily="18" charset="0"/>
              </a:rPr>
              <a:t> was a native of Thessalonica whom the Roman</a:t>
            </a:r>
            <a:r>
              <a:rPr lang="en-US" baseline="0" dirty="0">
                <a:cs typeface="Times New Roman" pitchFamily="18" charset="0"/>
              </a:rPr>
              <a:t> emperor </a:t>
            </a:r>
            <a:r>
              <a:rPr lang="en-US" dirty="0">
                <a:cs typeface="Times New Roman" pitchFamily="18" charset="0"/>
              </a:rPr>
              <a:t>Galerius put to death in the early 4th century AD. This basilical church, </a:t>
            </a:r>
            <a:r>
              <a:rPr lang="en-US" dirty="0" err="1">
                <a:cs typeface="Times New Roman" pitchFamily="18" charset="0"/>
              </a:rPr>
              <a:t>Hagios</a:t>
            </a:r>
            <a:r>
              <a:rPr lang="en-US" dirty="0">
                <a:cs typeface="Times New Roman" pitchFamily="18" charset="0"/>
              </a:rPr>
              <a:t> Demetrios, of the 5th century AD, honors him as the city’s patron saint. It is the largest church in Greece, although merely a reconstruction of the original church, which was destroyed by a fire in 1917. </a:t>
            </a:r>
          </a:p>
          <a:p>
            <a:pPr eaLnBrk="1" hangingPunct="1"/>
            <a:endParaRPr lang="en-US" dirty="0">
              <a:cs typeface="Times New Roman" pitchFamily="18" charset="0"/>
            </a:endParaRPr>
          </a:p>
          <a:p>
            <a:r>
              <a:rPr lang="en-US" dirty="0"/>
              <a:t>tb031306340</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Brotherly love would also include taking care of those in need (cf. Eph 4:28; Jas 1:27; 1 John 3:17).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1584808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One of the Macedonian cities that already</a:t>
            </a:r>
            <a:r>
              <a:rPr lang="en-US" baseline="0" dirty="0"/>
              <a:t> had </a:t>
            </a:r>
            <a:r>
              <a:rPr lang="en-US" dirty="0"/>
              <a:t>a church when Paul wrote this was Philippi, which he founded before his visit to Thessalonica (Acts 16). Dedicated to the apostle Paul and commonly known as the Octagon, this church at Philippi was constructed around the beginning of the 5th century AD. It was built over an earlier church building. </a:t>
            </a:r>
            <a:endParaRPr lang="en-US" dirty="0">
              <a:cs typeface="Times New Roman" pitchFamily="18" charset="0"/>
            </a:endParaRPr>
          </a:p>
          <a:p>
            <a:endParaRPr lang="en-US" dirty="0"/>
          </a:p>
          <a:p>
            <a:r>
              <a:rPr lang="en-US" dirty="0"/>
              <a:t>tb031106891</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145158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cs typeface="Times New Roman" pitchFamily="18" charset="0"/>
              </a:rPr>
              <a:t>Another Macedonian city in which a church existed at this time was Berea (Acts 17:10-14). Few remains from the Roman period have been uncovered at Berea. Several inscriptions, tombs, part of the city wall (shown here), and remains of the stadium and a Roman road have been found. A number of Hellenistic inscriptions refer to temples, but none</a:t>
            </a:r>
            <a:r>
              <a:rPr lang="en-US" baseline="0" dirty="0">
                <a:ea typeface="ＭＳ Ｐゴシック" pitchFamily="34" charset="-128"/>
                <a:cs typeface="Times New Roman" pitchFamily="18" charset="0"/>
              </a:rPr>
              <a:t> has yet been excavated</a:t>
            </a:r>
            <a:r>
              <a:rPr lang="en-US" dirty="0">
                <a:ea typeface="ＭＳ Ｐゴシック" pitchFamily="34" charset="-128"/>
                <a:cs typeface="Times New Roman" pitchFamily="18" charset="0"/>
              </a:rPr>
              <a:t>. </a:t>
            </a:r>
          </a:p>
          <a:p>
            <a:endParaRPr lang="en-US" dirty="0"/>
          </a:p>
          <a:p>
            <a:r>
              <a:rPr lang="en-US" dirty="0"/>
              <a:t>jc0107151647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9419384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It would be</a:t>
            </a:r>
            <a:r>
              <a:rPr lang="en-US" baseline="0" dirty="0">
                <a:ea typeface="ＭＳ Ｐゴシック" pitchFamily="34" charset="-128"/>
              </a:rPr>
              <a:t> natural to conclude that the believers at Berea would be numbered among “the brothers who are in all Macedonia.” This photo shows part of the Roman </a:t>
            </a:r>
            <a:r>
              <a:rPr lang="en-US" i="1" baseline="0" dirty="0" err="1">
                <a:ea typeface="ＭＳ Ｐゴシック" pitchFamily="34" charset="-128"/>
              </a:rPr>
              <a:t>decumanus</a:t>
            </a:r>
            <a:r>
              <a:rPr lang="en-US" baseline="0" dirty="0">
                <a:ea typeface="ＭＳ Ｐゴシック" pitchFamily="34" charset="-128"/>
              </a:rPr>
              <a:t> at Berea. </a:t>
            </a:r>
            <a:r>
              <a:rPr lang="en-US" dirty="0">
                <a:ea typeface="ＭＳ Ｐゴシック" pitchFamily="34" charset="-128"/>
              </a:rPr>
              <a:t>A </a:t>
            </a:r>
            <a:r>
              <a:rPr lang="en-US" i="1" dirty="0" err="1">
                <a:ea typeface="ＭＳ Ｐゴシック" pitchFamily="34" charset="-128"/>
              </a:rPr>
              <a:t>decumanus</a:t>
            </a:r>
            <a:r>
              <a:rPr lang="en-US" dirty="0">
                <a:ea typeface="ＭＳ Ｐゴシック" pitchFamily="34" charset="-128"/>
              </a:rPr>
              <a:t> was an east-west street in ancient Roman cities that intersected with the </a:t>
            </a:r>
            <a:r>
              <a:rPr lang="en-US" i="1" dirty="0">
                <a:ea typeface="ＭＳ Ｐゴシック" pitchFamily="34" charset="-128"/>
              </a:rPr>
              <a:t>cardo</a:t>
            </a:r>
            <a:r>
              <a:rPr lang="en-US" dirty="0">
                <a:ea typeface="ＭＳ Ｐゴシック" pitchFamily="34" charset="-128"/>
              </a:rPr>
              <a:t>, the north-south street. This is one of only a handful of excavated sites in Berea.</a:t>
            </a:r>
            <a:endParaRPr lang="en-US" dirty="0">
              <a:ea typeface="ＭＳ Ｐゴシック" pitchFamily="34" charset="-128"/>
              <a:cs typeface="Times New Roman" pitchFamily="18" charset="0"/>
            </a:endParaRPr>
          </a:p>
          <a:p>
            <a:endParaRPr lang="en-US" dirty="0"/>
          </a:p>
          <a:p>
            <a:r>
              <a:rPr lang="en-US" dirty="0"/>
              <a:t>tb031406529</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275200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“excel” (Gk. </a:t>
            </a:r>
            <a:r>
              <a:rPr lang="en-US" i="1" dirty="0" err="1"/>
              <a:t>perisseuō</a:t>
            </a:r>
            <a:r>
              <a:rPr lang="en-US" dirty="0"/>
              <a:t>, </a:t>
            </a:r>
            <a:r>
              <a:rPr lang="el-GR" b="0" i="0" u="none" strike="noStrike" kern="1200" baseline="0" dirty="0">
                <a:solidFill>
                  <a:schemeClr val="tx1"/>
                </a:solidFill>
                <a:latin typeface="+mn-lt"/>
                <a:ea typeface="+mn-ea"/>
                <a:cs typeface="+mn-cs"/>
              </a:rPr>
              <a:t>περισσεύω</a:t>
            </a:r>
            <a:r>
              <a:rPr lang="en-US" dirty="0"/>
              <a:t>) means to have an abundance, or even to overflow</a:t>
            </a:r>
            <a:r>
              <a:rPr lang="en-US" baseline="0" dirty="0"/>
              <a:t> (cf. 1 </a:t>
            </a:r>
            <a:r>
              <a:rPr lang="en-US" baseline="0" dirty="0" err="1"/>
              <a:t>Thess</a:t>
            </a:r>
            <a:r>
              <a:rPr lang="en-US" baseline="0" dirty="0"/>
              <a:t> 4:1). This spring at </a:t>
            </a:r>
            <a:r>
              <a:rPr lang="en-US" baseline="0" dirty="0" err="1"/>
              <a:t>Banias</a:t>
            </a:r>
            <a:r>
              <a:rPr lang="en-US" baseline="0" dirty="0"/>
              <a:t> (Caesarea Philippi) illustrates an overflow of water. In Paul’s day, this area was well known for its grotto dedicated to the worship of the god Pan. Herod’s son Philip built a city here in 2 BC that was named Caesarea in honor of the emperor Augustus. Tradition holds that Christianity reached this town in the 1st century AD, and there were several bishops from this town in the 4th and 5th centuries.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tb011500002</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2752000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Many Roman cities received</a:t>
            </a:r>
            <a:r>
              <a:rPr lang="en-US" baseline="0" dirty="0"/>
              <a:t> their water via aqueduct. These water sources had a nearly constant rate of flow, meaning that fountains ran continuously regardless of what water was used. Paul’s exhortation to “excel” or “overflow” may have brought such a fountain to mind.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tb010217902</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2752000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Hands are a chief part of the body associated with activity because they afford us with the most dexterity. This is highlighted in the use of these models of hands attached to the end of beams to make it appear as though hands are doing the work of the beams in the structure. The following slides (about three dozen) give an idea of some of the major occupations with which the Thessalonians would have been familiar, and perhaps even engaged in themselves.</a:t>
            </a:r>
          </a:p>
          <a:p>
            <a:endParaRPr lang="en-US" dirty="0"/>
          </a:p>
          <a:p>
            <a:r>
              <a:rPr lang="en-US" dirty="0"/>
              <a:t>tb0513177571</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6663278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Because it was located on the Thermaic Gulf and served as a prominent port city, fishing would have been an important industry for residents of Thessalonica.</a:t>
            </a:r>
          </a:p>
          <a:p>
            <a:endParaRPr lang="en-US" sz="1200" dirty="0">
              <a:cs typeface="Times New Roman" pitchFamily="18" charset="0"/>
            </a:endParaRPr>
          </a:p>
          <a:p>
            <a:r>
              <a:rPr lang="en-US" dirty="0"/>
              <a:t>tb031306092</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407631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Fishing provided a livelihood for many people of the 1st century, especially those who lived along rivers and in coastal regions. This</a:t>
            </a:r>
            <a:r>
              <a:rPr lang="en-US" baseline="0" dirty="0"/>
              <a:t> statue depicts a man with a fishing pole. It comes from Pompeii, a city that was located near the sea in southern Italy. Pompeii was destroyed in the eruption of Mount Vesuvius in AD 79. This statue was photographed at the </a:t>
            </a:r>
            <a:r>
              <a:rPr lang="en-US" dirty="0"/>
              <a:t>Naples Archaeological Museum.</a:t>
            </a:r>
          </a:p>
          <a:p>
            <a:endParaRPr lang="en-US" dirty="0"/>
          </a:p>
          <a:p>
            <a:r>
              <a:rPr lang="en-US" dirty="0"/>
              <a:t>tb111705718</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6385769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 depicts a fisherman who uses</a:t>
            </a:r>
            <a:r>
              <a:rPr lang="en-US" baseline="0" dirty="0"/>
              <a:t> a long pole with nets. It was photographed at the </a:t>
            </a:r>
            <a:r>
              <a:rPr lang="en-US" dirty="0"/>
              <a:t>Antakya Museum.</a:t>
            </a:r>
          </a:p>
          <a:p>
            <a:endParaRPr lang="en-US" dirty="0"/>
          </a:p>
          <a:p>
            <a:r>
              <a:rPr lang="en-US" dirty="0"/>
              <a:t>tb122900314</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286720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word “excel” (Gk. </a:t>
            </a:r>
            <a:r>
              <a:rPr lang="en-US" i="1" dirty="0" err="1"/>
              <a:t>perisseuō</a:t>
            </a:r>
            <a:r>
              <a:rPr lang="en-US" dirty="0"/>
              <a:t>, </a:t>
            </a:r>
            <a:r>
              <a:rPr lang="el-GR" sz="1200" b="0" i="0" u="none" strike="noStrike" kern="1200" baseline="0" dirty="0">
                <a:solidFill>
                  <a:schemeClr val="tx1"/>
                </a:solidFill>
                <a:latin typeface="+mn-lt"/>
                <a:ea typeface="+mn-ea"/>
                <a:cs typeface="+mn-cs"/>
              </a:rPr>
              <a:t>περισσεύω</a:t>
            </a:r>
            <a:r>
              <a:rPr lang="en-US" dirty="0"/>
              <a:t>) means to have an abundance, or even to overflow. In keeping with Jesus’s metaphor of His followers bearing fruit as grape</a:t>
            </a:r>
            <a:r>
              <a:rPr lang="en-US" baseline="0" dirty="0"/>
              <a:t>vines (John 15:5-8), this photo illustrates such a bountiful harvest.</a:t>
            </a:r>
            <a:endParaRPr lang="en-US" dirty="0"/>
          </a:p>
          <a:p>
            <a:pPr eaLnBrk="1" hangingPunct="1"/>
            <a:endParaRPr lang="en-US" dirty="0"/>
          </a:p>
          <a:p>
            <a:pPr eaLnBrk="1" hangingPunct="1"/>
            <a:r>
              <a:rPr lang="en-US" dirty="0"/>
              <a:t>tb092506892</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1940 and 1946.</a:t>
            </a:r>
          </a:p>
          <a:p>
            <a:endParaRPr lang="en-US" dirty="0"/>
          </a:p>
          <a:p>
            <a:r>
              <a:rPr lang="en-US" dirty="0"/>
              <a:t>mat04570</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6165653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which shows men pulling in a fishing net, was photographed at the Corinth Museum.</a:t>
            </a:r>
          </a:p>
          <a:p>
            <a:endParaRPr lang="en-US" dirty="0"/>
          </a:p>
          <a:p>
            <a:r>
              <a:rPr lang="en-US" dirty="0"/>
              <a:t>tb011017032</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616565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Commerce and transportation were also important</a:t>
            </a:r>
            <a:r>
              <a:rPr lang="en-US" b="0" baseline="0" dirty="0"/>
              <a:t> tasks in the Roman period. </a:t>
            </a:r>
            <a:r>
              <a:rPr lang="en-US" b="0" dirty="0"/>
              <a:t>This</a:t>
            </a:r>
            <a:r>
              <a:rPr lang="en-US" b="0" baseline="0" dirty="0"/>
              <a:t> f</a:t>
            </a:r>
            <a:r>
              <a:rPr lang="en-US" b="0" dirty="0"/>
              <a:t>resco fragment shows the river boat </a:t>
            </a:r>
            <a:r>
              <a:rPr lang="en-US" b="0" i="1" dirty="0"/>
              <a:t>Isis </a:t>
            </a:r>
            <a:r>
              <a:rPr lang="en-US" b="0" i="1" dirty="0" err="1"/>
              <a:t>Geminiana</a:t>
            </a:r>
            <a:r>
              <a:rPr lang="en-US" b="0" i="1" dirty="0"/>
              <a:t> </a:t>
            </a:r>
            <a:r>
              <a:rPr lang="en-US" b="0" dirty="0"/>
              <a:t>embarking grain for transportation. The workmen appear to be carrying grain in bags</a:t>
            </a:r>
            <a:r>
              <a:rPr lang="en-US" b="0" baseline="0" dirty="0"/>
              <a:t> (one is labeled </a:t>
            </a:r>
            <a:r>
              <a:rPr lang="en-US" b="0" i="1" baseline="0" dirty="0"/>
              <a:t>RES</a:t>
            </a:r>
            <a:r>
              <a:rPr lang="en-US" b="0" baseline="0" dirty="0"/>
              <a:t>, “stuff,” while another is labeled </a:t>
            </a:r>
            <a:r>
              <a:rPr lang="en-US" b="0" i="1" baseline="0" dirty="0"/>
              <a:t>FECI</a:t>
            </a:r>
            <a:r>
              <a:rPr lang="en-US" b="0" baseline="0" dirty="0"/>
              <a:t>, “done”)</a:t>
            </a:r>
            <a:r>
              <a:rPr lang="en-US" b="0" dirty="0"/>
              <a:t>, and dumping them into a measuring container. The fresco comes from the first half of the 3rd century AD, from the Columbarium No. 31 of the Necropolis in Ostia. It was photographed in the Vatican Museums. </a:t>
            </a:r>
            <a:r>
              <a:rPr lang="en-US" sz="1200" b="0" dirty="0"/>
              <a:t>This image comes from Carole </a:t>
            </a:r>
            <a:r>
              <a:rPr lang="en-US" sz="1200" dirty="0" err="1"/>
              <a:t>Raddato</a:t>
            </a:r>
            <a:r>
              <a:rPr lang="en-US" sz="1200" dirty="0"/>
              <a:t> and is licensed under CC BY-SA 2.0, via Wikimedia Commons</a:t>
            </a:r>
            <a:r>
              <a:rPr lang="en-US" sz="1200" baseline="0" dirty="0"/>
              <a:t>: https://www.flickr.com/photos/carolemage/28993017561</a:t>
            </a:r>
          </a:p>
          <a:p>
            <a:endParaRPr lang="en-US" sz="1200" baseline="0" dirty="0"/>
          </a:p>
          <a:p>
            <a:r>
              <a:rPr lang="en-US" sz="1200" baseline="0" dirty="0"/>
              <a:t>wiki28993017561</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6165653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 perennial task in the ancient world, as today, was building construction. This would have been a well-known job to Paul’s audience. This display shows various tools similar to those used in the Roman period. This display was photographed at the </a:t>
            </a:r>
            <a:r>
              <a:rPr lang="en-US" dirty="0"/>
              <a:t>Qatzrin Museum</a:t>
            </a:r>
            <a:r>
              <a:rPr lang="en-US" baseline="0" dirty="0"/>
              <a:t> in the Golan Heights.</a:t>
            </a:r>
            <a:endParaRPr lang="en-US" dirty="0"/>
          </a:p>
          <a:p>
            <a:endParaRPr lang="en-US" dirty="0"/>
          </a:p>
          <a:p>
            <a:r>
              <a:rPr lang="en-US" dirty="0" err="1"/>
              <a:t>tb041103215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5788894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Greeks and Romans were masters at building large structures using</a:t>
            </a:r>
            <a:r>
              <a:rPr lang="en-US" baseline="0" dirty="0"/>
              <a:t> very large and heavy stones. </a:t>
            </a:r>
            <a:r>
              <a:rPr lang="en-US" dirty="0"/>
              <a:t>The central scene on the plaque shown here depicts a victorious general. He</a:t>
            </a:r>
            <a:r>
              <a:rPr lang="en-US" baseline="0" dirty="0"/>
              <a:t> is flanked by a kneeling warrior paying homage and by a stand bearing trophies (mostly shields and armor). What is perhaps more interesting are the two machines on the outer ends of the plaque. Both employ a system of levers and pulleys to allow the worker to lift a very large stone, used in constructing the strong walls depicted at the outer edges of the plaque. This plaque was photographed at the </a:t>
            </a:r>
            <a:r>
              <a:rPr lang="en-US" dirty="0"/>
              <a:t>National Museum of Rome.</a:t>
            </a:r>
          </a:p>
          <a:p>
            <a:endParaRPr lang="en-US" dirty="0"/>
          </a:p>
          <a:p>
            <a:r>
              <a:rPr lang="en-US" dirty="0"/>
              <a:t>tb0513177939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5788894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dirty="0"/>
              <a:t>between 1898 and 1946.</a:t>
            </a:r>
          </a:p>
          <a:p>
            <a:endParaRPr lang="en-US" dirty="0"/>
          </a:p>
          <a:p>
            <a:r>
              <a:rPr lang="en-US" dirty="0"/>
              <a:t>mat06014</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1921981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Wood-working</a:t>
            </a:r>
            <a:r>
              <a:rPr lang="en-US" baseline="0" dirty="0"/>
              <a:t> was another occupation that was common in Paul’s day. This relief shows men working with wood using a bow drill (left) and an adze (right). This relief was photographed in the tomb of </a:t>
            </a:r>
            <a:r>
              <a:rPr lang="en-US" baseline="0" dirty="0" err="1"/>
              <a:t>Petosiris</a:t>
            </a:r>
            <a:r>
              <a:rPr lang="en-US" baseline="0" dirty="0"/>
              <a:t> at Tuna el-Gebel in Egypt.</a:t>
            </a:r>
          </a:p>
          <a:p>
            <a:endParaRPr lang="en-US" dirty="0"/>
          </a:p>
          <a:p>
            <a:r>
              <a:rPr lang="en-US" dirty="0"/>
              <a:t>adr1603247182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56</a:t>
            </a:fld>
            <a:endParaRPr lang="en-US"/>
          </a:p>
        </p:txBody>
      </p:sp>
    </p:spTree>
    <p:extLst>
      <p:ext uri="{BB962C8B-B14F-4D97-AF65-F5344CB8AC3E}">
        <p14:creationId xmlns:p14="http://schemas.microsoft.com/office/powerpoint/2010/main" val="30989649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1898 and 1919.</a:t>
            </a:r>
          </a:p>
          <a:p>
            <a:endParaRPr lang="en-US" sz="1200" b="0" i="0" kern="1200" dirty="0">
              <a:solidFill>
                <a:schemeClr val="tx1"/>
              </a:solidFill>
              <a:effectLst/>
              <a:latin typeface="+mn-lt"/>
              <a:ea typeface="+mn-ea"/>
              <a:cs typeface="+mn-cs"/>
            </a:endParaRPr>
          </a:p>
          <a:p>
            <a:r>
              <a:rPr lang="en-US" dirty="0" err="1"/>
              <a:t>mat05292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7175287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Agriculture was another important occupation in Paul’s day. Egypt provided</a:t>
            </a:r>
            <a:r>
              <a:rPr lang="en-US" baseline="0" dirty="0"/>
              <a:t> much of the cereal crop for the Roman world, particularly for Rome, but grains were also produced on a smaller scale in many other areas. This photo shows a man plowing the ground in preparation for sowing grain. </a:t>
            </a:r>
            <a:endParaRPr lang="en-US" dirty="0"/>
          </a:p>
          <a:p>
            <a:endParaRPr lang="en-US" dirty="0"/>
          </a:p>
          <a:p>
            <a:r>
              <a:rPr lang="en-US" dirty="0"/>
              <a:t>cvv019</a:t>
            </a:r>
          </a:p>
        </p:txBody>
      </p:sp>
      <p:sp>
        <p:nvSpPr>
          <p:cNvPr id="4" name="Slide Number Placeholder 3"/>
          <p:cNvSpPr>
            <a:spLocks noGrp="1"/>
          </p:cNvSpPr>
          <p:nvPr>
            <p:ph type="sldNum" sz="quarter" idx="10"/>
          </p:nvPr>
        </p:nvSpPr>
        <p:spPr/>
        <p:txBody>
          <a:bodyPr/>
          <a:lstStyle/>
          <a:p>
            <a:fld id="{4E4946A3-FD68-4E77-9DEF-1E7536A4AD96}" type="slidenum">
              <a:rPr lang="en-US" smtClean="0"/>
              <a:pPr/>
              <a:t>58</a:t>
            </a:fld>
            <a:endParaRPr lang="en-US"/>
          </a:p>
        </p:txBody>
      </p:sp>
    </p:spTree>
    <p:extLst>
      <p:ext uri="{BB962C8B-B14F-4D97-AF65-F5344CB8AC3E}">
        <p14:creationId xmlns:p14="http://schemas.microsoft.com/office/powerpoint/2010/main" val="29930946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Michael C. Carlos Museum at Emory University.</a:t>
            </a:r>
          </a:p>
          <a:p>
            <a:endParaRPr lang="en-US" dirty="0"/>
          </a:p>
          <a:p>
            <a:r>
              <a:rPr lang="en-US" dirty="0"/>
              <a:t>adr1511188908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59</a:t>
            </a:fld>
            <a:endParaRPr lang="en-US"/>
          </a:p>
        </p:txBody>
      </p:sp>
    </p:spTree>
    <p:extLst>
      <p:ext uri="{BB962C8B-B14F-4D97-AF65-F5344CB8AC3E}">
        <p14:creationId xmlns:p14="http://schemas.microsoft.com/office/powerpoint/2010/main" val="2993094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marble disk shows a similar scene as the previous slide, but from approximately the time of Paul. It was photographed at the National Archaeological Museum of Athens.</a:t>
            </a:r>
          </a:p>
          <a:p>
            <a:pPr eaLnBrk="1" hangingPunct="1"/>
            <a:endParaRPr lang="en-US" dirty="0"/>
          </a:p>
          <a:p>
            <a:pPr eaLnBrk="1" hangingPunct="1"/>
            <a:r>
              <a:rPr lang="en-US" dirty="0"/>
              <a:t>tb011117466</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Threshing,</a:t>
            </a:r>
            <a:r>
              <a:rPr lang="en-US" baseline="0" dirty="0"/>
              <a:t> in which the grain was separated from the chaff, was a labor-intensive task related to grain production. </a:t>
            </a:r>
            <a:r>
              <a:rPr lang="en-US" dirty="0"/>
              <a:t>This American Colony photograph was taken in 1940.</a:t>
            </a:r>
          </a:p>
          <a:p>
            <a:endParaRPr lang="en-US" dirty="0"/>
          </a:p>
          <a:p>
            <a:r>
              <a:rPr lang="en-US" dirty="0"/>
              <a:t>mat20316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60</a:t>
            </a:fld>
            <a:endParaRPr lang="en-US"/>
          </a:p>
        </p:txBody>
      </p:sp>
    </p:spTree>
    <p:extLst>
      <p:ext uri="{BB962C8B-B14F-4D97-AF65-F5344CB8AC3E}">
        <p14:creationId xmlns:p14="http://schemas.microsoft.com/office/powerpoint/2010/main" val="4112466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scene shows various stages in the production and harvest of flax. Flax was used to make linen, an important clothing item in the Roman world.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adr1603247174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61</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work activity that would have been part of daily life for Paul’s audience was the various activities of food production and processing. Butter was produced in churns like the one pictured above, made from an animal skin. Milk would be placed inside the container and suspended from a</a:t>
            </a:r>
            <a:r>
              <a:rPr lang="en-US" baseline="0" dirty="0"/>
              <a:t> stand</a:t>
            </a:r>
            <a:r>
              <a:rPr lang="en-US" dirty="0"/>
              <a:t>. The</a:t>
            </a:r>
            <a:r>
              <a:rPr lang="en-US" baseline="0" dirty="0"/>
              <a:t> skin was then rocked</a:t>
            </a:r>
            <a:r>
              <a:rPr lang="en-US" dirty="0"/>
              <a:t> back and forth to churn the cream into butter.</a:t>
            </a:r>
          </a:p>
          <a:p>
            <a:endParaRPr lang="en-US" dirty="0"/>
          </a:p>
          <a:p>
            <a:r>
              <a:rPr lang="en-US" dirty="0"/>
              <a:t>mat06421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62</a:t>
            </a:fld>
            <a:endParaRPr lang="en-US"/>
          </a:p>
        </p:txBody>
      </p:sp>
    </p:spTree>
    <p:extLst>
      <p:ext uri="{BB962C8B-B14F-4D97-AF65-F5344CB8AC3E}">
        <p14:creationId xmlns:p14="http://schemas.microsoft.com/office/powerpoint/2010/main" val="4588840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Olive oil was a key staple of the ancient Mediterranean diet. Olive presses like the one pictured here were used to crush the olive</a:t>
            </a:r>
            <a:r>
              <a:rPr lang="en-US" baseline="0" dirty="0"/>
              <a:t> fruits, which were then collected into bags and pressed to strain out the oil</a:t>
            </a:r>
            <a:r>
              <a:rPr lang="en-US" dirty="0"/>
              <a:t>. This display was photographed at the Eretz Israel Museum in Tel Aviv.</a:t>
            </a:r>
          </a:p>
          <a:p>
            <a:endParaRPr lang="en-US" dirty="0"/>
          </a:p>
          <a:p>
            <a:r>
              <a:rPr lang="en-US" dirty="0"/>
              <a:t>adr080710266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63</a:t>
            </a:fld>
            <a:endParaRPr lang="en-US"/>
          </a:p>
        </p:txBody>
      </p:sp>
    </p:spTree>
    <p:extLst>
      <p:ext uri="{BB962C8B-B14F-4D97-AF65-F5344CB8AC3E}">
        <p14:creationId xmlns:p14="http://schemas.microsoft.com/office/powerpoint/2010/main" val="13735511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Working with livestock for meat, milk, and textile materials was an important job in the Roman world. The Bedouin</a:t>
            </a:r>
            <a:r>
              <a:rPr lang="en-US" baseline="0" dirty="0"/>
              <a:t> girl shown here is spinning wool into yarn by hand using a spindle. This American Colony photo was taken in August 1932.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mat03790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64</a:t>
            </a:fld>
            <a:endParaRPr lang="en-US"/>
          </a:p>
        </p:txBody>
      </p:sp>
    </p:spTree>
    <p:extLst>
      <p:ext uri="{BB962C8B-B14F-4D97-AF65-F5344CB8AC3E}">
        <p14:creationId xmlns:p14="http://schemas.microsoft.com/office/powerpoint/2010/main" val="28381782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One of the uses of yarn was the production of tents, an occupation that Paul himself was involved in (Acts 18:3). This American Colony photo was taken </a:t>
            </a:r>
            <a:r>
              <a:rPr lang="en-US" dirty="0"/>
              <a:t>between 1898 and 1946.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mat05414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65</a:t>
            </a:fld>
            <a:endParaRPr lang="en-US"/>
          </a:p>
        </p:txBody>
      </p:sp>
    </p:spTree>
    <p:extLst>
      <p:ext uri="{BB962C8B-B14F-4D97-AF65-F5344CB8AC3E}">
        <p14:creationId xmlns:p14="http://schemas.microsoft.com/office/powerpoint/2010/main" val="2014264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There was a constant need for new pottery in the ancient world. </a:t>
            </a:r>
            <a:r>
              <a:rPr lang="en-US" dirty="0"/>
              <a:t>It was necessary for storage, transportation, and other functions. Thus, the occupation of pottery maker was very important. </a:t>
            </a:r>
            <a:r>
              <a:rPr lang="en-US" altLang="en-US" dirty="0"/>
              <a:t>This jug shows a potter at work making something on the potting wheel. It was photographed at the Michael C. Carlos Museum at Emory University.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adr1511188652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66</a:t>
            </a:fld>
            <a:endParaRPr lang="en-US"/>
          </a:p>
        </p:txBody>
      </p:sp>
    </p:spTree>
    <p:extLst>
      <p:ext uri="{BB962C8B-B14F-4D97-AF65-F5344CB8AC3E}">
        <p14:creationId xmlns:p14="http://schemas.microsoft.com/office/powerpoint/2010/main" val="4011084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
            </a:r>
            <a:r>
              <a:rPr lang="en-US" dirty="0" err="1"/>
              <a:t>skyphos</a:t>
            </a:r>
            <a:r>
              <a:rPr lang="en-US" dirty="0"/>
              <a:t> shows a scene from a potter’s workshop.</a:t>
            </a:r>
            <a:r>
              <a:rPr lang="en-US" baseline="0" dirty="0"/>
              <a:t> The central character is carrying a stack of vessels in his right hand. It may be that the character to the right, with upraised hand, is the master of the workshop, threatening to punish a bad employee. The vessel comes from the Greek village of </a:t>
            </a:r>
            <a:r>
              <a:rPr lang="en-US" baseline="0" dirty="0" err="1"/>
              <a:t>Exarchos</a:t>
            </a:r>
            <a:r>
              <a:rPr lang="en-US" baseline="0" dirty="0"/>
              <a:t>. </a:t>
            </a:r>
            <a:r>
              <a:rPr lang="en-US" dirty="0"/>
              <a:t>This skyphos was photographed at the National Archaeological Museum of Athens. This image comes from </a:t>
            </a:r>
            <a:r>
              <a:rPr lang="en-US" dirty="0" err="1"/>
              <a:t>Zde</a:t>
            </a:r>
            <a:r>
              <a:rPr lang="en-US" dirty="0"/>
              <a:t> and is licensed under</a:t>
            </a:r>
            <a:r>
              <a:rPr lang="en-US" baseline="0" dirty="0"/>
              <a:t> </a:t>
            </a:r>
            <a:r>
              <a:rPr lang="en-US" dirty="0"/>
              <a:t>CC BY-SA 4.0, via Wikimedia Commons: https://commons.wikimedia.org/wiki/File:Boeotian_skyphos,_parodic_scene_from_potter%27s_workshop,_NAMA_442,_191210.jpg.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wiki06112019162622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67</a:t>
            </a:fld>
            <a:endParaRPr lang="en-US"/>
          </a:p>
        </p:txBody>
      </p:sp>
    </p:spTree>
    <p:extLst>
      <p:ext uri="{BB962C8B-B14F-4D97-AF65-F5344CB8AC3E}">
        <p14:creationId xmlns:p14="http://schemas.microsoft.com/office/powerpoint/2010/main" val="9707009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test piece illustrates a stage</a:t>
            </a:r>
            <a:r>
              <a:rPr lang="en-US" baseline="0" dirty="0"/>
              <a:t> in the process of the work of the potter. The krater was painted with the outlines of figures in order to test the color and durability of the paint through the firing process. This unique object was photographed at the </a:t>
            </a:r>
            <a:r>
              <a:rPr lang="en-US" dirty="0"/>
              <a:t>National Archaeological Museum of Athens. This image comes from </a:t>
            </a:r>
            <a:r>
              <a:rPr lang="en-US" dirty="0" err="1"/>
              <a:t>Zde</a:t>
            </a:r>
            <a:r>
              <a:rPr lang="en-US" dirty="0"/>
              <a:t> and is licensed under</a:t>
            </a:r>
            <a:r>
              <a:rPr lang="en-US" baseline="0" dirty="0"/>
              <a:t> </a:t>
            </a:r>
            <a:r>
              <a:rPr lang="en-US" dirty="0"/>
              <a:t>CC BY-SA 4.0, via Wikimedia Commons: https://commons.wikimedia.org/wiki/File:Fragment_of_a_crater,_test_piece_by_the_potter,_NAMA_2202,_191213.jpg.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wiki06112019162706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68</a:t>
            </a:fld>
            <a:endParaRPr lang="en-US"/>
          </a:p>
        </p:txBody>
      </p:sp>
    </p:spTree>
    <p:extLst>
      <p:ext uri="{BB962C8B-B14F-4D97-AF65-F5344CB8AC3E}">
        <p14:creationId xmlns:p14="http://schemas.microsoft.com/office/powerpoint/2010/main" val="97070098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Rather than using a wheel, this woman is making a large storage jar by gradually building up the walls with clay strip-by-strip and then using a tool to smooth out the seams in the clay. </a:t>
            </a:r>
            <a:r>
              <a:rPr lang="en-US" baseline="0" dirty="0"/>
              <a:t>This American Colony photo was taken </a:t>
            </a:r>
            <a:r>
              <a:rPr lang="en-US" altLang="en-US" dirty="0">
                <a:latin typeface="Times New Roman" charset="0"/>
              </a:rPr>
              <a:t>between 1898 and 1946.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mat06022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69</a:t>
            </a:fld>
            <a:endParaRPr lang="en-US"/>
          </a:p>
        </p:txBody>
      </p:sp>
    </p:spTree>
    <p:extLst>
      <p:ext uri="{BB962C8B-B14F-4D97-AF65-F5344CB8AC3E}">
        <p14:creationId xmlns:p14="http://schemas.microsoft.com/office/powerpoint/2010/main" val="2284510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Paul will go on in</a:t>
            </a:r>
            <a:r>
              <a:rPr lang="en-US" baseline="0" dirty="0"/>
              <a:t> the following verses to enumerate the teaching he had given the Thessalonians. It is likely too that he had some expectation that they would follow the major teachings of the Hebrew Scriptures (cf. the nearby Bereans, who checked Paul’s teaching against the Word of God; Acts 17:11) and the decisions of the church in Jerusalem (Acts 15:19-21). This relief was photographed at the </a:t>
            </a:r>
            <a:r>
              <a:rPr lang="en-US" dirty="0"/>
              <a:t>Capitoline Museums in Rome.</a:t>
            </a:r>
          </a:p>
          <a:p>
            <a:pPr eaLnBrk="1" hangingPunct="1"/>
            <a:endParaRPr lang="en-US" dirty="0"/>
          </a:p>
          <a:p>
            <a:pPr eaLnBrk="1" hangingPunct="1"/>
            <a:r>
              <a:rPr lang="en-US" dirty="0"/>
              <a:t>tb0514179608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Viticulture</a:t>
            </a:r>
            <a:r>
              <a:rPr lang="en-US" baseline="0" dirty="0"/>
              <a:t> was another field of work that was common in the region of Thessalonica. This relief from Egypt is much earlier, but shows the typical tasks of picking grapes, transporting them to a pressing area, and trampling them to produce wine.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adr1603226693</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70</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gorgeous blue-glass </a:t>
            </a:r>
            <a:r>
              <a:rPr lang="en-US" dirty="0" err="1"/>
              <a:t>amphoriskos</a:t>
            </a:r>
            <a:r>
              <a:rPr lang="en-US" dirty="0"/>
              <a:t> from Pompeii depicts cupids harvesting grapes. Although the depiction is somewhat humorous, it illustrates a</a:t>
            </a:r>
            <a:r>
              <a:rPr lang="en-US" baseline="0" dirty="0"/>
              <a:t>n annual task that was carried out in the countryside around Thessalonica. This cameo glass vessel, known as the Blue Vase, was photographed at the Naples Archaeological Museum.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tb0515170509c</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71</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arts were another occupation that was recognized in Paul’s day. In addition</a:t>
            </a:r>
            <a:r>
              <a:rPr lang="en-US" baseline="0" dirty="0"/>
              <a:t> to sculpture in stone and metal, painting was a highly valued art form. This fresco from Pompeii shows a woman painting a panel, likely destined to be hung in a house or temple. Painters also worked in more specialized fields. Some of the best-known painters of the Greco-Roman world painted ceramics; others specialized in painting frescoes, illustrating geometric designs, still life, mythological scenes, and scenes of domestic or historical significance. There were even artists who were hired to do lettering, as evidenced by the many finely-produced political signs painted on the exterior of buildings around Pompeii. This fresco comes from the House of the Empress of Russia at Pompeii. It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tb0515170152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72</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of another female artist comes from the House of the Surgeon</a:t>
            </a:r>
            <a:r>
              <a:rPr lang="en-US" baseline="0" dirty="0"/>
              <a:t> at Pompeii. It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tb0515170151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73</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Medicine was another important</a:t>
            </a:r>
            <a:r>
              <a:rPr lang="en-US" baseline="0" dirty="0"/>
              <a:t> occupation in Paul’s day. One of the best-known physicians of the New Testament was Paul’s travelling companion, Luke (Col 4:14). This relief was photographed at the </a:t>
            </a:r>
            <a:r>
              <a:rPr lang="en-US" dirty="0"/>
              <a:t>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t>tb0930198329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74</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number</a:t>
            </a:r>
            <a:r>
              <a:rPr lang="en-US" baseline="0" dirty="0"/>
              <a:t> of collections of physician’s tools have been discovered at various places around the Greco-Roman world. This group comes from Gamla, a city on the east side of the Sea of Galilee that was used as a stronghold by rebels of the First Jewish Revolt. The collection includes a variety of spatulas, probes, and spoons, as well as a stylus for writing. This display was photographed at the </a:t>
            </a:r>
            <a:r>
              <a:rPr lang="en-US" dirty="0"/>
              <a:t>Hecht Museum at the University of Haifa.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adr1805242943</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75</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fresco from the House of </a:t>
            </a:r>
            <a:r>
              <a:rPr lang="en-US" dirty="0" err="1"/>
              <a:t>Siricus</a:t>
            </a:r>
            <a:r>
              <a:rPr lang="en-US" dirty="0"/>
              <a:t> at Pompeii shows the physician</a:t>
            </a:r>
            <a:r>
              <a:rPr lang="en-US" baseline="0" dirty="0"/>
              <a:t> </a:t>
            </a:r>
            <a:r>
              <a:rPr lang="en-US" baseline="0" dirty="0" err="1"/>
              <a:t>Japix</a:t>
            </a:r>
            <a:r>
              <a:rPr lang="en-US" baseline="0" dirty="0"/>
              <a:t> working on an injured man, probably </a:t>
            </a:r>
            <a:r>
              <a:rPr lang="en-US" baseline="0" dirty="0" err="1"/>
              <a:t>Aenas</a:t>
            </a:r>
            <a:r>
              <a:rPr lang="en-US" baseline="0" dirty="0"/>
              <a:t>, the Trojan hero of Greek mythology. The fresco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tb0515170226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76</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Metal</a:t>
            </a:r>
            <a:r>
              <a:rPr lang="en-US" baseline="0" dirty="0"/>
              <a:t> working was another profession of Paul’s day. This fresco is thought to represent the workshop of the Greek god Hephaestus, in which Cyclops and Vulcan forged armor for various Greek gods. This fresco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tb0515170227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77</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a:t>
            </a:r>
            <a:r>
              <a:rPr lang="en-US" baseline="0" dirty="0"/>
              <a:t> depicts a group of men creating various pieces of armor. The two central figures are working on a shield; the man in the lower left works on a helmet, while the one in the lower right works on one of a set of greaves; a finished cuirass is pictured in the upper right. </a:t>
            </a:r>
            <a:r>
              <a:rPr lang="en-US" dirty="0"/>
              <a:t>This relief was photographed at a temporary exhibit of the Departmental Museum</a:t>
            </a:r>
            <a:r>
              <a:rPr lang="en-US" baseline="0" dirty="0"/>
              <a:t> of Arles. </a:t>
            </a:r>
            <a:r>
              <a:rPr lang="en-US" dirty="0"/>
              <a:t>This image comes from </a:t>
            </a:r>
            <a:r>
              <a:rPr lang="en-US" dirty="0" err="1"/>
              <a:t>Finoskov</a:t>
            </a:r>
            <a:r>
              <a:rPr lang="en-US" dirty="0"/>
              <a:t> and is licensed under CC BY-SA 4.0, via Wikimedia Commons:</a:t>
            </a:r>
            <a:r>
              <a:rPr lang="en-US" baseline="0" dirty="0"/>
              <a:t> https://commons.wikimedia.org/wiki/File:Esclave-empereur40_les_forges_de_Vulcain.jpg.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wiki020120091539272812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78</a:t>
            </a:fld>
            <a:endParaRPr lang="en-US"/>
          </a:p>
        </p:txBody>
      </p:sp>
    </p:spTree>
    <p:extLst>
      <p:ext uri="{BB962C8B-B14F-4D97-AF65-F5344CB8AC3E}">
        <p14:creationId xmlns:p14="http://schemas.microsoft.com/office/powerpoint/2010/main" val="15150931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Cleaning clothing was another occupation of Paul’s day. A laundry establishment in the Roman world was known as a </a:t>
            </a:r>
            <a:r>
              <a:rPr lang="en-US" i="1" baseline="0" dirty="0" err="1"/>
              <a:t>fullonica</a:t>
            </a:r>
            <a:r>
              <a:rPr lang="en-US" baseline="0" dirty="0"/>
              <a:t>. So far eleven </a:t>
            </a:r>
            <a:r>
              <a:rPr lang="en-US" i="1" baseline="0" dirty="0" err="1"/>
              <a:t>fullonicae</a:t>
            </a:r>
            <a:r>
              <a:rPr lang="en-US" baseline="0" dirty="0"/>
              <a:t> are known from Pompeii; others have been found at places such as Herculaneum, Ostia, and Rome. The first step in the laundry process, illustrated in this fresco, was to trample the cloth in a small tub with alkaline chemicals. The alkaline chemicals were </a:t>
            </a:r>
            <a:r>
              <a:rPr lang="en-US" b="0" baseline="0" dirty="0"/>
              <a:t>often a form of ammonia </a:t>
            </a:r>
            <a:r>
              <a:rPr lang="en-US" baseline="0" dirty="0"/>
              <a:t>from urine collected from public donations at the front door of the shop. This worked as a release agent to dissolve dirt, oils, and grease. This fresco was photographed at the </a:t>
            </a:r>
            <a:r>
              <a:rPr lang="en-US" dirty="0"/>
              <a:t>Naples Archaeological Museum.</a:t>
            </a:r>
          </a:p>
          <a:p>
            <a:endParaRPr lang="en-US" dirty="0"/>
          </a:p>
          <a:p>
            <a:r>
              <a:rPr lang="en-US" dirty="0"/>
              <a:t>tb0515170878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79</a:t>
            </a:fld>
            <a:endParaRPr lang="en-US"/>
          </a:p>
        </p:txBody>
      </p:sp>
    </p:spTree>
    <p:extLst>
      <p:ext uri="{BB962C8B-B14F-4D97-AF65-F5344CB8AC3E}">
        <p14:creationId xmlns:p14="http://schemas.microsoft.com/office/powerpoint/2010/main" val="3627263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Sexual immorality (Gk. </a:t>
            </a:r>
            <a:r>
              <a:rPr lang="en-US" i="1" dirty="0" err="1"/>
              <a:t>porneia</a:t>
            </a:r>
            <a:r>
              <a:rPr lang="en-US" i="0" dirty="0"/>
              <a:t>, </a:t>
            </a:r>
            <a:r>
              <a:rPr lang="el-GR" sz="1200" kern="1200" dirty="0">
                <a:solidFill>
                  <a:schemeClr val="tx1"/>
                </a:solidFill>
                <a:effectLst/>
                <a:latin typeface="+mn-lt"/>
                <a:ea typeface="+mn-ea"/>
                <a:cs typeface="+mn-cs"/>
              </a:rPr>
              <a:t>πορνεία</a:t>
            </a:r>
            <a:r>
              <a:rPr lang="en-US" sz="1200" kern="1200" dirty="0">
                <a:solidFill>
                  <a:schemeClr val="tx1"/>
                </a:solidFill>
                <a:effectLst/>
                <a:latin typeface="+mn-lt"/>
                <a:ea typeface="+mn-ea"/>
                <a:cs typeface="+mn-cs"/>
              </a:rPr>
              <a:t>) is a generic term that could</a:t>
            </a:r>
            <a:r>
              <a:rPr lang="en-US" sz="1200" kern="1200" baseline="0" dirty="0">
                <a:solidFill>
                  <a:schemeClr val="tx1"/>
                </a:solidFill>
                <a:effectLst/>
                <a:latin typeface="+mn-lt"/>
                <a:ea typeface="+mn-ea"/>
                <a:cs typeface="+mn-cs"/>
              </a:rPr>
              <a:t> refer to nearly any unlawful sexual act</a:t>
            </a:r>
            <a:r>
              <a:rPr lang="en-US" dirty="0"/>
              <a:t>. </a:t>
            </a:r>
            <a:r>
              <a:rPr lang="en-US" baseline="0" dirty="0"/>
              <a:t>Prostitution was one form of sexual immorality, as depicted on the wine cup shown here. </a:t>
            </a:r>
            <a:r>
              <a:rPr lang="en-US" dirty="0"/>
              <a:t>Rebellion against God is pictured throughout Scripture as spiritual prostitution (e.g., Isa 23:17; </a:t>
            </a:r>
            <a:r>
              <a:rPr lang="en-US" dirty="0" err="1"/>
              <a:t>Ezek</a:t>
            </a:r>
            <a:r>
              <a:rPr lang="en-US" dirty="0"/>
              <a:t> 16:30; Rev 17:1, 5). </a:t>
            </a:r>
            <a:r>
              <a:rPr lang="en-US" baseline="0" dirty="0"/>
              <a:t>This</a:t>
            </a:r>
            <a:r>
              <a:rPr lang="en-US" dirty="0"/>
              <a:t> wine cup was photographed at the</a:t>
            </a:r>
            <a:r>
              <a:rPr lang="en-US" sz="1200" kern="1200" dirty="0">
                <a:solidFill>
                  <a:schemeClr val="tx1"/>
                </a:solidFill>
                <a:latin typeface="+mn-lt"/>
                <a:ea typeface="+mn-ea"/>
                <a:cs typeface="+mn-cs"/>
              </a:rPr>
              <a:t> Boston Museum of Fine Arts</a:t>
            </a:r>
            <a:r>
              <a:rPr lang="en-US" baseline="0" dirty="0"/>
              <a:t>.</a:t>
            </a:r>
          </a:p>
          <a:p>
            <a:endParaRPr lang="en-US" dirty="0"/>
          </a:p>
          <a:p>
            <a:r>
              <a:rPr lang="en-US" dirty="0"/>
              <a:t>adr1711203385</a:t>
            </a:r>
          </a:p>
        </p:txBody>
      </p:sp>
    </p:spTree>
    <p:extLst>
      <p:ext uri="{BB962C8B-B14F-4D97-AF65-F5344CB8AC3E}">
        <p14:creationId xmlns:p14="http://schemas.microsoft.com/office/powerpoint/2010/main" val="7358675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cloth had been cleaned it was hung up to dry,</a:t>
            </a:r>
            <a:r>
              <a:rPr lang="en-US" baseline="0" dirty="0"/>
              <a:t> either on a line or on a rounded woven structure called a </a:t>
            </a:r>
            <a:r>
              <a:rPr lang="en-US" i="1" baseline="0" dirty="0" err="1"/>
              <a:t>viminea</a:t>
            </a:r>
            <a:r>
              <a:rPr lang="en-US" i="1" baseline="0" dirty="0"/>
              <a:t> </a:t>
            </a:r>
            <a:r>
              <a:rPr lang="en-US" i="1" baseline="0" dirty="0" err="1"/>
              <a:t>cavea</a:t>
            </a:r>
            <a:r>
              <a:rPr lang="en-US" baseline="0" dirty="0"/>
              <a:t>. Both methods are shown here. This fresco was photographed at the </a:t>
            </a:r>
            <a:r>
              <a:rPr lang="en-US" dirty="0"/>
              <a:t>Naples Archaeological Museum.</a:t>
            </a:r>
          </a:p>
          <a:p>
            <a:endParaRPr lang="en-US" dirty="0"/>
          </a:p>
          <a:p>
            <a:r>
              <a:rPr lang="en-US" dirty="0"/>
              <a:t>tb0515170877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80</a:t>
            </a:fld>
            <a:endParaRPr lang="en-US"/>
          </a:p>
        </p:txBody>
      </p:sp>
    </p:spTree>
    <p:extLst>
      <p:ext uri="{BB962C8B-B14F-4D97-AF65-F5344CB8AC3E}">
        <p14:creationId xmlns:p14="http://schemas.microsoft.com/office/powerpoint/2010/main" val="36272634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fresco of workers hanging up laundered clothing to dry comes from another </a:t>
            </a:r>
            <a:r>
              <a:rPr lang="en-US" i="1" baseline="0" dirty="0" err="1"/>
              <a:t>fullonica</a:t>
            </a:r>
            <a:r>
              <a:rPr lang="en-US" baseline="0" dirty="0"/>
              <a:t> at Pompeii. </a:t>
            </a:r>
            <a:r>
              <a:rPr lang="en-US" dirty="0"/>
              <a:t>This image comes from </a:t>
            </a:r>
            <a:r>
              <a:rPr lang="en-US" sz="1200" b="0" i="0" kern="1200" dirty="0" err="1">
                <a:solidFill>
                  <a:schemeClr val="tx1"/>
                </a:solidFill>
                <a:effectLst/>
                <a:latin typeface="+mn-lt"/>
                <a:ea typeface="+mn-ea"/>
                <a:cs typeface="+mn-cs"/>
              </a:rPr>
              <a:t>WolfgangRieger</a:t>
            </a:r>
            <a:r>
              <a:rPr lang="en-US" sz="1200" b="0" i="0" kern="1200" dirty="0">
                <a:solidFill>
                  <a:schemeClr val="tx1"/>
                </a:solidFill>
                <a:effectLst/>
                <a:latin typeface="+mn-lt"/>
                <a:ea typeface="+mn-ea"/>
                <a:cs typeface="+mn-cs"/>
              </a:rPr>
              <a:t> and is in the p</a:t>
            </a:r>
            <a:r>
              <a:rPr lang="en-US" dirty="0"/>
              <a:t>ublic domain, via Wikimedia Commons: https://commons.wikimedia.org/wiki/File:Pompeii_-_Fullonica_of_Veranius_Hypsaeus_2_-_MAN.jpg.</a:t>
            </a:r>
          </a:p>
          <a:p>
            <a:endParaRPr lang="en-US" dirty="0"/>
          </a:p>
          <a:p>
            <a:r>
              <a:rPr lang="en-US" dirty="0"/>
              <a:t>wiki0314200920341467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81</a:t>
            </a:fld>
            <a:endParaRPr lang="en-US"/>
          </a:p>
        </p:txBody>
      </p:sp>
    </p:spTree>
    <p:extLst>
      <p:ext uri="{BB962C8B-B14F-4D97-AF65-F5344CB8AC3E}">
        <p14:creationId xmlns:p14="http://schemas.microsoft.com/office/powerpoint/2010/main" val="36272634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least some of the</a:t>
            </a:r>
            <a:r>
              <a:rPr lang="en-US" baseline="0" dirty="0"/>
              <a:t> believers to whom Paul wrote his various letters were slaves (cf. </a:t>
            </a:r>
            <a:r>
              <a:rPr lang="en-US" baseline="0" dirty="0" err="1"/>
              <a:t>Eph</a:t>
            </a:r>
            <a:r>
              <a:rPr lang="en-US" baseline="0" dirty="0"/>
              <a:t> 6:5-8; Col 3:22-24). Their tasks would have been wide-ranging, but Paul exhorts them also to keep busy and to work with their hands. </a:t>
            </a:r>
            <a:r>
              <a:rPr lang="en-US" dirty="0"/>
              <a:t>This relief carving was photographed at the National Museum at the Diocletian Baths in Rome.</a:t>
            </a:r>
          </a:p>
          <a:p>
            <a:endParaRPr lang="en-US" dirty="0"/>
          </a:p>
          <a:p>
            <a:r>
              <a:rPr lang="en-US" dirty="0"/>
              <a:t>tb0513178360</a:t>
            </a:r>
          </a:p>
        </p:txBody>
      </p:sp>
      <p:sp>
        <p:nvSpPr>
          <p:cNvPr id="4" name="Slide Number Placeholder 3"/>
          <p:cNvSpPr>
            <a:spLocks noGrp="1"/>
          </p:cNvSpPr>
          <p:nvPr>
            <p:ph type="sldNum" sz="quarter" idx="5"/>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379040891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Banking and record keeping were also tasks that had to be done in Paul’s day. The piles of money and the record-keeping instruments shown in this fresco are suggestive of bookwork and accounting. The record-keeping items include an inkwell and pen, papyrus scroll, and two writing tablets with a stylus. This fresco is from the estate of Julia Felix at Pompeii. It was photographed at the Naples Archaeological Museum.</a:t>
            </a:r>
            <a:endParaRPr lang="en-US" dirty="0"/>
          </a:p>
          <a:p>
            <a:endParaRPr lang="en-US" dirty="0"/>
          </a:p>
          <a:p>
            <a:r>
              <a:rPr lang="en-US" dirty="0"/>
              <a:t>tb0515170275r</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8086388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fascinating fresco portrait,</a:t>
            </a:r>
            <a:r>
              <a:rPr lang="en-US" baseline="0" dirty="0"/>
              <a:t> the baker </a:t>
            </a:r>
            <a:r>
              <a:rPr lang="en-US" baseline="0" dirty="0" err="1"/>
              <a:t>Terentius</a:t>
            </a:r>
            <a:r>
              <a:rPr lang="en-US" baseline="0" dirty="0"/>
              <a:t> Neo and his wife are portrayed as literate intellectuals. She holds a stylus and folding wax tablet</a:t>
            </a:r>
            <a:r>
              <a:rPr lang="en-US" dirty="0"/>
              <a:t>,</a:t>
            </a:r>
            <a:r>
              <a:rPr lang="en-US" baseline="0" dirty="0"/>
              <a:t> indicating her ability to read and write (she is thought to have managed the bakery). He holds a </a:t>
            </a:r>
            <a:r>
              <a:rPr lang="en-US" i="1" baseline="0" dirty="0" err="1"/>
              <a:t>rotulus</a:t>
            </a:r>
            <a:r>
              <a:rPr lang="en-US" baseline="0" dirty="0"/>
              <a:t>, a parchment or papyrus document that was wound around a wooden rod and written in such a way that the roll would be unwound vertically. Both forms of “books” were common in Paul’s day for everyday business activities. This illustrates the tasks of bookkeeping that were a necessary part of business. </a:t>
            </a:r>
            <a:r>
              <a:rPr lang="en-US" sz="1200" baseline="0" dirty="0"/>
              <a:t>This fresco was photographed at the </a:t>
            </a:r>
            <a:r>
              <a:rPr lang="en-US" sz="1200"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tb0515170299</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38086388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t>Bread baking was a</a:t>
            </a:r>
            <a:r>
              <a:rPr lang="en-US" baseline="0" dirty="0"/>
              <a:t> major industry in Greco-Roman towns. This photo from Pompeii includes a line of basalt mills for grinding flour; the large brick structure is a commercial oven</a:t>
            </a:r>
            <a:r>
              <a:rPr lang="en-US" dirty="0"/>
              <a:t>. About 34 bakeries have been discovered so far in Pompeii, some large enough to bake 80 loaves</a:t>
            </a:r>
            <a:r>
              <a:rPr lang="en-US" baseline="0" dirty="0"/>
              <a:t> at a time in a single oven. </a:t>
            </a:r>
            <a:endParaRPr lang="en-US" dirty="0"/>
          </a:p>
          <a:p>
            <a:pPr eaLnBrk="1" hangingPunct="1">
              <a:spcBef>
                <a:spcPct val="0"/>
              </a:spcBef>
            </a:pPr>
            <a:endParaRPr lang="en-US" dirty="0"/>
          </a:p>
          <a:p>
            <a:pPr eaLnBrk="1" hangingPunct="1">
              <a:spcBef>
                <a:spcPct val="0"/>
              </a:spcBef>
            </a:pPr>
            <a:r>
              <a:rPr lang="en-US" dirty="0"/>
              <a:t>tb0516171750</a:t>
            </a:r>
            <a:endParaRPr lang="en-US" alt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8086388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Bread was a staple of the Roman diet in Paul’s day. This fresco depicts a baker’s shop in</a:t>
            </a:r>
            <a:r>
              <a:rPr lang="en-US" baseline="0" dirty="0"/>
              <a:t> </a:t>
            </a:r>
            <a:r>
              <a:rPr lang="en-US" dirty="0"/>
              <a:t>the Roman city of Pompeii; the baker is selling the typical round loaves that were common at that time. This fresco was photographed at the Naples Archaeological Museum.</a:t>
            </a:r>
          </a:p>
          <a:p>
            <a:endParaRPr lang="en-US" dirty="0"/>
          </a:p>
          <a:p>
            <a:r>
              <a:rPr lang="en-US" dirty="0"/>
              <a:t>tb0515170859</a:t>
            </a:r>
          </a:p>
        </p:txBody>
      </p:sp>
      <p:sp>
        <p:nvSpPr>
          <p:cNvPr id="4" name="Slide Number Placeholder 3"/>
          <p:cNvSpPr>
            <a:spLocks noGrp="1"/>
          </p:cNvSpPr>
          <p:nvPr>
            <p:ph type="sldNum" sz="quarter" idx="5"/>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5705425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bread portrayed on this fresco from Pompeii is typical of the kinds of loaves that were commonly eaten in this region. Actual carbonized loaves of bread recovered from Pompeii have this same basic shape. </a:t>
            </a:r>
            <a:r>
              <a:rPr lang="en-US" dirty="0"/>
              <a:t>This fresco was photographed at the Naples Archaeological Museum.</a:t>
            </a:r>
          </a:p>
          <a:p>
            <a:endParaRPr lang="en-US" dirty="0"/>
          </a:p>
          <a:p>
            <a:r>
              <a:rPr lang="en-US" dirty="0"/>
              <a:t>tb0515170271</a:t>
            </a:r>
          </a:p>
        </p:txBody>
      </p:sp>
      <p:sp>
        <p:nvSpPr>
          <p:cNvPr id="4" name="Slide Number Placeholder 3"/>
          <p:cNvSpPr>
            <a:spLocks noGrp="1"/>
          </p:cNvSpPr>
          <p:nvPr>
            <p:ph type="sldNum" sz="quarter" idx="5"/>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5705425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This coin was minted about a decade before the Paul wrote 1 Thessalonians. The obverse</a:t>
            </a:r>
            <a:r>
              <a:rPr lang="it-IT" baseline="0" dirty="0"/>
              <a:t> shows a draped bust of </a:t>
            </a:r>
            <a:r>
              <a:rPr lang="it-IT" dirty="0"/>
              <a:t>Antonia Minor and is inscribed </a:t>
            </a:r>
            <a:r>
              <a:rPr lang="en-US" dirty="0"/>
              <a:t>“Antonia”</a:t>
            </a:r>
            <a:r>
              <a:rPr lang="it-IT" dirty="0"/>
              <a:t> (Gk. </a:t>
            </a:r>
            <a:r>
              <a:rPr lang="el-GR" dirty="0"/>
              <a:t>ΑΝΤΩΝΙΑ</a:t>
            </a:r>
            <a:r>
              <a:rPr lang="en-US" dirty="0"/>
              <a:t>)</a:t>
            </a:r>
            <a:r>
              <a:rPr lang="it-IT" dirty="0"/>
              <a:t>. The reverse</a:t>
            </a:r>
            <a:r>
              <a:rPr lang="it-IT" baseline="0" dirty="0"/>
              <a:t> shows </a:t>
            </a:r>
            <a:r>
              <a:rPr lang="en-US" dirty="0"/>
              <a:t>Nike advancing on a globe holding a wreath and palm frond, and is inscribed </a:t>
            </a:r>
            <a:r>
              <a:rPr lang="en-US" baseline="0" dirty="0"/>
              <a:t>“of the Thessalonians” (Gk. </a:t>
            </a:r>
            <a:r>
              <a:rPr lang="el-GR" dirty="0"/>
              <a:t>ΘΕΣΣΑΛΟΝΕΙΚΕΩΝ</a:t>
            </a:r>
            <a:r>
              <a:rPr lang="en-US" baseline="0" dirty="0"/>
              <a:t>)</a:t>
            </a:r>
            <a:r>
              <a:rPr lang="en-US" dirty="0"/>
              <a:t>. </a:t>
            </a:r>
            <a:r>
              <a:rPr lang="en-US" sz="1200" dirty="0"/>
              <a:t>This coin is in the Jared James Clark Collection.</a:t>
            </a:r>
          </a:p>
          <a:p>
            <a:endParaRPr lang="en-US" sz="1200" dirty="0"/>
          </a:p>
          <a:p>
            <a:r>
              <a:rPr lang="en-US" dirty="0"/>
              <a:t>Obverse (left): </a:t>
            </a:r>
            <a:r>
              <a:rPr lang="it-IT" dirty="0"/>
              <a:t>tb0713158341b</a:t>
            </a:r>
            <a:r>
              <a:rPr lang="en-US" dirty="0"/>
              <a:t>;</a:t>
            </a:r>
            <a:r>
              <a:rPr lang="en-US" baseline="0" dirty="0"/>
              <a:t> r</a:t>
            </a:r>
            <a:r>
              <a:rPr lang="en-US" dirty="0"/>
              <a:t>everse (right): tb0713158340b</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97270742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coin was minted about half a century before the writing of 1 Thessalonians, but it may have still been in circulation when this epistle was written. The obverse depicts the head of Livia </a:t>
            </a:r>
            <a:r>
              <a:rPr lang="en-US" dirty="0"/>
              <a:t>and is inscribed </a:t>
            </a:r>
            <a:r>
              <a:rPr lang="en-US" baseline="0" dirty="0"/>
              <a:t>“of the Thessalonians” (Gk. </a:t>
            </a:r>
            <a:r>
              <a:rPr lang="el-GR" dirty="0"/>
              <a:t>ΘΕΣΣΑΛΟΝΕΙΚΕΩΝ</a:t>
            </a:r>
            <a:r>
              <a:rPr lang="en-US" baseline="0" dirty="0"/>
              <a:t>)</a:t>
            </a:r>
            <a:r>
              <a:rPr lang="en-US" dirty="0"/>
              <a:t>. </a:t>
            </a:r>
            <a:r>
              <a:rPr lang="en-US" baseline="0" dirty="0"/>
              <a:t>The reverse depicts </a:t>
            </a:r>
            <a:r>
              <a:rPr lang="en-US" baseline="0" dirty="0" err="1"/>
              <a:t>Kabeiros</a:t>
            </a:r>
            <a:r>
              <a:rPr lang="en-US" baseline="0" dirty="0"/>
              <a:t> (one of the Cabeiri mystery cult deities) holding a goat rhyton in his right hand and a hammer in his left hand, with the inscription “</a:t>
            </a:r>
            <a:r>
              <a:rPr lang="en-US" baseline="0" dirty="0" err="1"/>
              <a:t>Kabeiros</a:t>
            </a:r>
            <a:r>
              <a:rPr lang="en-US" baseline="0" dirty="0"/>
              <a:t>” (Gk. </a:t>
            </a:r>
            <a:r>
              <a:rPr lang="el-GR" baseline="0" dirty="0"/>
              <a:t>ΚΑΒΕΙΡΟΣ</a:t>
            </a:r>
            <a:r>
              <a:rPr lang="en-US" baseline="0" dirty="0"/>
              <a:t>). This image is from the Yale University Art Gallery and is in the public domain. Source: http://artgallery.yale.edu/collections/objects/111490.</a:t>
            </a:r>
          </a:p>
          <a:p>
            <a:endParaRPr lang="en-US" baseline="0" dirty="0"/>
          </a:p>
          <a:p>
            <a:r>
              <a:rPr lang="en-US" baseline="0" dirty="0"/>
              <a:t>yale111490b</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283459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has been suggested that this inscription on the sidewalk of a street in Ephesus, showing a foot, a heart, and a woman’s head, was an advertisement for a brothel. There is known to have been a brothel in the city, located just across and down the street from this stone, behind the Baths </a:t>
            </a:r>
            <a:r>
              <a:rPr lang="en-US"/>
              <a:t>of Scholastica</a:t>
            </a:r>
            <a:r>
              <a:rPr lang="en-US" dirty="0"/>
              <a:t>. The brothel was built in the 1st century AD, and had cubicles on the first floor, a reception room with mosaics of the four seasons, and a well beside the building.</a:t>
            </a:r>
          </a:p>
          <a:p>
            <a:endParaRPr lang="en-US" dirty="0"/>
          </a:p>
          <a:p>
            <a:r>
              <a:rPr lang="en-US" dirty="0"/>
              <a:t>tb041405327</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28745337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concern that the Thessalonians work with their hands so as not to be in need of anything entailed the expectation that they would also strive to provide for those who were in need (cf. Eph 4:28). This American Colony</a:t>
            </a:r>
            <a:r>
              <a:rPr lang="en-US" baseline="0" dirty="0"/>
              <a:t> photo was taken </a:t>
            </a:r>
            <a:r>
              <a:rPr lang="en-US" dirty="0"/>
              <a:t>between 1900 and 1920.</a:t>
            </a:r>
          </a:p>
          <a:p>
            <a:endParaRPr lang="en-US" dirty="0"/>
          </a:p>
          <a:p>
            <a:r>
              <a:rPr lang="en-US" dirty="0"/>
              <a:t>mat01270</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44946385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two different Greek words translated “sleep” in the New Testament; the one that is used here (Gk. </a:t>
            </a:r>
            <a:r>
              <a:rPr lang="en-US" i="1" dirty="0" err="1"/>
              <a:t>koimaō</a:t>
            </a:r>
            <a:r>
              <a:rPr lang="en-US" i="0" dirty="0"/>
              <a:t>, </a:t>
            </a:r>
            <a:r>
              <a:rPr lang="el-GR" sz="1200" kern="1200" dirty="0" err="1">
                <a:solidFill>
                  <a:schemeClr val="tx1"/>
                </a:solidFill>
                <a:effectLst/>
                <a:latin typeface="+mn-lt"/>
                <a:ea typeface="+mn-ea"/>
                <a:cs typeface="+mn-cs"/>
              </a:rPr>
              <a:t>κοιμάω</a:t>
            </a:r>
            <a:r>
              <a:rPr lang="en-US" dirty="0"/>
              <a:t>) is commonly used as a metaphor for </a:t>
            </a:r>
            <a:r>
              <a:rPr lang="en-US" baseline="0" dirty="0"/>
              <a:t>death. This funerary inscription uses the same word in the same way; the last two lines read, “May they sleep in peace” (Gk. </a:t>
            </a:r>
            <a:r>
              <a:rPr lang="el-GR" baseline="0" dirty="0"/>
              <a:t>εν ειρηνη κοιμησις αυτων</a:t>
            </a:r>
            <a:r>
              <a:rPr lang="en-US" baseline="0" dirty="0"/>
              <a:t>). Because the death of believers is only temporary, sleep is an apt theological metaphor that points to the day when Jesus will resurrect those who trust in Him (cf. John 11:4, 11-13, 25-26). This slab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tb0518174197</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857394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 antiquity</a:t>
            </a:r>
            <a:r>
              <a:rPr lang="en-US" sz="1200" b="0" i="0" kern="1200" baseline="0" dirty="0">
                <a:solidFill>
                  <a:schemeClr val="tx1"/>
                </a:solidFill>
                <a:effectLst/>
                <a:latin typeface="+mn-lt"/>
                <a:ea typeface="+mn-ea"/>
                <a:cs typeface="+mn-cs"/>
              </a:rPr>
              <a:t>, funerals were often held the same day that the individual died. Thus, it would be easy for the deceased to appear to be simply sleeping. </a:t>
            </a:r>
            <a:r>
              <a:rPr lang="en-US" dirty="0"/>
              <a:t>This Imperial era copy of late Hellenistic Greek bust is from Villa of Nero in Subiaco. </a:t>
            </a:r>
            <a:r>
              <a:rPr lang="en-US" sz="1200" b="0" i="0" kern="1200" baseline="0" dirty="0">
                <a:solidFill>
                  <a:schemeClr val="tx1"/>
                </a:solidFill>
                <a:effectLst/>
                <a:latin typeface="+mn-lt"/>
                <a:ea typeface="+mn-ea"/>
                <a:cs typeface="+mn-cs"/>
              </a:rPr>
              <a:t>It was photographed at the National Museum of Rome.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tb0513177477</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88705625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ancient world, the deceased were sometimes depicted as laying in bed. This is illustrated here by a funeral bed from Corinth, the city from which Paul wrote 1 Thessalonians (see the slides for 1 </a:t>
            </a:r>
            <a:r>
              <a:rPr lang="en-US" dirty="0" err="1"/>
              <a:t>Thess</a:t>
            </a:r>
            <a:r>
              <a:rPr lang="en-US" dirty="0"/>
              <a:t> 1:1). This funerary bed was found in a tomb in the </a:t>
            </a:r>
            <a:r>
              <a:rPr lang="en-US" dirty="0" err="1"/>
              <a:t>Cheliotomylos</a:t>
            </a:r>
            <a:r>
              <a:rPr lang="en-US" dirty="0"/>
              <a:t> area of Corinth (a hill just outside the ancient city walls). In Greek thought, this idea is found in Plato’s comparison between death and sleep. However, contrary to the Pauline view of death as an enemy (e.g., 1 Cor 15:26), Plato wrote that “</a:t>
            </a:r>
            <a:r>
              <a:rPr lang="en-US" sz="1200" kern="1200" dirty="0">
                <a:solidFill>
                  <a:schemeClr val="tx1"/>
                </a:solidFill>
                <a:effectLst/>
                <a:latin typeface="+mn-lt"/>
                <a:ea typeface="+mn-ea"/>
                <a:cs typeface="+mn-cs"/>
              </a:rPr>
              <a:t>those of us who think death is an evil must be mistaken</a:t>
            </a:r>
            <a:r>
              <a:rPr lang="en-US" dirty="0"/>
              <a:t>” (Plato, </a:t>
            </a:r>
            <a:r>
              <a:rPr lang="en-US" i="1" dirty="0"/>
              <a:t>Apology</a:t>
            </a:r>
            <a:r>
              <a:rPr lang="en-US" dirty="0"/>
              <a:t>, 40b–c). He goes on to justify this claim by presenting death as merely a sleep-like state which he argues is actually a good thing. By contrast, Paul comforts the Thessalonian believers not by minimizing the tragedy of death, but by highlighting Christ’s conquest of death. In other words, Plato’s analogy of death as sleep draws a parallel between the rest and peace of sleep and what he sees as the peace of death. Alternatively, in Paul’s analogy of death as sleep, he draws a parallel to the fact that sleep is only temporary until one awakes, and the fact that those “asleep” in Christ will be awakened to resurrection at Christ’s return. This artifact was photographed at the Corinth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tb011017896</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6236168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Etruscan sarcophagus depicts the deceased as asleep in bed. This travertine sarcophagus was photographed at the Boston Museum of Fine Arts.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adr1711203033</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71824706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Mourning was an essential and even highly formalized part of death in the ancient world, as depicted on this relief. While death is something that believers should deeply mourn (cf. John 11:35), Paul affirms that it should be done in light of the hope of resurrection. This image comes from The Metropolitan Museum of Art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95</a:t>
            </a:fld>
            <a:endParaRPr lang="en-US"/>
          </a:p>
        </p:txBody>
      </p:sp>
    </p:spTree>
    <p:extLst>
      <p:ext uri="{BB962C8B-B14F-4D97-AF65-F5344CB8AC3E}">
        <p14:creationId xmlns:p14="http://schemas.microsoft.com/office/powerpoint/2010/main" val="254054990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96</a:t>
            </a:fld>
            <a:endParaRPr lang="en-US"/>
          </a:p>
        </p:txBody>
      </p:sp>
    </p:spTree>
    <p:extLst>
      <p:ext uri="{BB962C8B-B14F-4D97-AF65-F5344CB8AC3E}">
        <p14:creationId xmlns:p14="http://schemas.microsoft.com/office/powerpoint/2010/main" val="109798546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sarcophagus was photographed at the Istanbul Archaeological Museum.</a:t>
            </a:r>
          </a:p>
          <a:p>
            <a:endParaRPr lang="en-US" dirty="0"/>
          </a:p>
          <a:p>
            <a:r>
              <a:rPr lang="en-US" dirty="0"/>
              <a:t>adr1006052979c</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15802774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i="1" dirty="0" err="1"/>
              <a:t>loutrophoros</a:t>
            </a:r>
            <a:r>
              <a:rPr lang="en-US" dirty="0"/>
              <a:t> (ceremonial vase for water) depicts mourning for</a:t>
            </a:r>
            <a:r>
              <a:rPr lang="en-US" baseline="0" dirty="0"/>
              <a:t> the dead. The side shown here depicts female </a:t>
            </a:r>
            <a:r>
              <a:rPr lang="en-US" dirty="0"/>
              <a:t>relatives and perhaps professional mourners. Their hair has been cut short as a sign of mourning, and they make the traditional gestures of mourning, with a hand upraised and a hand on their head. Their open mouths indicate that they are singing a funeral lament. This image comes from The Metropolitan Museum of Art and is in the public domain. Source: https://www.metmuseum.org/art/collection/search/252948.</a:t>
            </a:r>
          </a:p>
          <a:p>
            <a:endParaRPr lang="en-US" dirty="0"/>
          </a:p>
          <a:p>
            <a:r>
              <a:rPr lang="en-US" dirty="0"/>
              <a:t>met252948</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1452295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
            </a:r>
            <a:r>
              <a:rPr lang="en-US" i="1" dirty="0" err="1"/>
              <a:t>loutrophos</a:t>
            </a:r>
            <a:r>
              <a:rPr lang="en-US" dirty="0"/>
              <a:t> depicts a young deceased man surrounded</a:t>
            </a:r>
            <a:r>
              <a:rPr lang="en-US" baseline="0" dirty="0"/>
              <a:t> by mourning relatives. Their grief in mourning is indicated by the way their hands are raised over their heads. This vase was photographed at the State Collection of Antiquities (</a:t>
            </a:r>
            <a:r>
              <a:rPr lang="en-US" b="0" dirty="0"/>
              <a:t>Staatliche </a:t>
            </a:r>
            <a:r>
              <a:rPr lang="en-US" b="0" dirty="0" err="1"/>
              <a:t>Antikensammlungen</a:t>
            </a:r>
            <a:r>
              <a:rPr lang="en-US" b="0" dirty="0"/>
              <a:t>) in Munich. </a:t>
            </a:r>
            <a:r>
              <a:rPr lang="en-US" dirty="0"/>
              <a:t>This image comes from </a:t>
            </a:r>
            <a:r>
              <a:rPr lang="en-US" dirty="0" err="1"/>
              <a:t>ArchaiOptix</a:t>
            </a:r>
            <a:r>
              <a:rPr lang="en-US" dirty="0"/>
              <a:t> and is licensed under</a:t>
            </a:r>
            <a:r>
              <a:rPr lang="en-US" baseline="0" dirty="0"/>
              <a:t> </a:t>
            </a:r>
            <a:r>
              <a:rPr lang="en-US" dirty="0"/>
              <a:t>CC BY-SA 4.0, via Wikimedia Commons</a:t>
            </a:r>
            <a:r>
              <a:rPr lang="en-US" baseline="0" dirty="0"/>
              <a:t>: https://commons.wikimedia.org/wiki/File:Near_the_Naples_Painter_-_woman_-_prothesis_(12).jpg.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wiki0202201816314812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15802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30245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1932219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5/6/2021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04.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94.jpg"/></Relationships>
</file>

<file path=ppt/slides/_rels/slide8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9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1 Thessalonians 4</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Bedroom in a brothel at Pompeii, 1st century AD</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For this is the will of God, your sanctification, that you abstain from sexual immorality</a:t>
            </a:r>
          </a:p>
        </p:txBody>
      </p:sp>
      <p:pic>
        <p:nvPicPr>
          <p:cNvPr id="6" name="Picture 5" descr="A stone building&#10;&#10;Description automatically generated">
            <a:extLst>
              <a:ext uri="{FF2B5EF4-FFF2-40B4-BE49-F238E27FC236}">
                <a16:creationId xmlns:a16="http://schemas.microsoft.com/office/drawing/2014/main" id="{A2F98A7C-425B-7542-A39A-4AFFFA4372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7994595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Church of the Holy Sepulcher (from above)</a:t>
            </a:r>
          </a:p>
        </p:txBody>
      </p:sp>
      <p:sp>
        <p:nvSpPr>
          <p:cNvPr id="3" name="Text Placeholder 2"/>
          <p:cNvSpPr>
            <a:spLocks noGrp="1"/>
          </p:cNvSpPr>
          <p:nvPr>
            <p:ph type="body" sz="quarter" idx="12"/>
          </p:nvPr>
        </p:nvSpPr>
        <p:spPr/>
        <p:txBody>
          <a:bodyPr/>
          <a:lstStyle/>
          <a:p>
            <a:r>
              <a:rPr lang="en-US" dirty="0"/>
              <a:t>4:14</a:t>
            </a:r>
          </a:p>
        </p:txBody>
      </p:sp>
      <p:sp>
        <p:nvSpPr>
          <p:cNvPr id="4" name="Title 3"/>
          <p:cNvSpPr>
            <a:spLocks noGrp="1"/>
          </p:cNvSpPr>
          <p:nvPr>
            <p:ph type="title"/>
          </p:nvPr>
        </p:nvSpPr>
        <p:spPr/>
        <p:txBody>
          <a:bodyPr/>
          <a:lstStyle/>
          <a:p>
            <a:r>
              <a:rPr lang="en-US" dirty="0"/>
              <a:t>If we believe that Jesus died and rose again</a:t>
            </a:r>
          </a:p>
        </p:txBody>
      </p:sp>
    </p:spTree>
    <p:extLst>
      <p:ext uri="{BB962C8B-B14F-4D97-AF65-F5344CB8AC3E}">
        <p14:creationId xmlns:p14="http://schemas.microsoft.com/office/powerpoint/2010/main" val="653727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Edicule and dome in the Church of the Holy Sepulcher, the traditional place of Jesus’s burial</a:t>
            </a:r>
          </a:p>
        </p:txBody>
      </p:sp>
      <p:sp>
        <p:nvSpPr>
          <p:cNvPr id="3" name="Text Placeholder 2"/>
          <p:cNvSpPr>
            <a:spLocks noGrp="1"/>
          </p:cNvSpPr>
          <p:nvPr>
            <p:ph type="body" sz="quarter" idx="12"/>
          </p:nvPr>
        </p:nvSpPr>
        <p:spPr/>
        <p:txBody>
          <a:bodyPr/>
          <a:lstStyle/>
          <a:p>
            <a:r>
              <a:rPr lang="en-US" dirty="0"/>
              <a:t>4:14</a:t>
            </a:r>
          </a:p>
        </p:txBody>
      </p:sp>
      <p:sp>
        <p:nvSpPr>
          <p:cNvPr id="4" name="Title 3"/>
          <p:cNvSpPr>
            <a:spLocks noGrp="1"/>
          </p:cNvSpPr>
          <p:nvPr>
            <p:ph type="title"/>
          </p:nvPr>
        </p:nvSpPr>
        <p:spPr/>
        <p:txBody>
          <a:bodyPr/>
          <a:lstStyle/>
          <a:p>
            <a:r>
              <a:rPr lang="en-US" dirty="0"/>
              <a:t>If we believe that Jesus died and rose again</a:t>
            </a:r>
          </a:p>
        </p:txBody>
      </p:sp>
      <p:pic>
        <p:nvPicPr>
          <p:cNvPr id="6" name="Picture 5">
            <a:extLst>
              <a:ext uri="{FF2B5EF4-FFF2-40B4-BE49-F238E27FC236}">
                <a16:creationId xmlns:a16="http://schemas.microsoft.com/office/drawing/2014/main" id="{DCE316B3-A18E-D343-96C0-A738BD0E0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1410566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Israel2016\03 Jerusalem\Garden Tomb\Garden Tomb, tb061116138.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So-called “Garden Tomb”</a:t>
            </a:r>
          </a:p>
        </p:txBody>
      </p:sp>
      <p:sp>
        <p:nvSpPr>
          <p:cNvPr id="3" name="Text Placeholder 2"/>
          <p:cNvSpPr>
            <a:spLocks noGrp="1"/>
          </p:cNvSpPr>
          <p:nvPr>
            <p:ph type="body" sz="quarter" idx="12"/>
          </p:nvPr>
        </p:nvSpPr>
        <p:spPr/>
        <p:txBody>
          <a:bodyPr/>
          <a:lstStyle/>
          <a:p>
            <a:r>
              <a:rPr lang="en-US" dirty="0"/>
              <a:t>4:14</a:t>
            </a:r>
          </a:p>
        </p:txBody>
      </p:sp>
      <p:sp>
        <p:nvSpPr>
          <p:cNvPr id="4" name="Title 3"/>
          <p:cNvSpPr>
            <a:spLocks noGrp="1"/>
          </p:cNvSpPr>
          <p:nvPr>
            <p:ph type="title"/>
          </p:nvPr>
        </p:nvSpPr>
        <p:spPr/>
        <p:txBody>
          <a:bodyPr/>
          <a:lstStyle/>
          <a:p>
            <a:r>
              <a:rPr lang="en-US" dirty="0"/>
              <a:t>If we believe that Jesus died and rose again</a:t>
            </a:r>
          </a:p>
        </p:txBody>
      </p:sp>
    </p:spTree>
    <p:extLst>
      <p:ext uri="{BB962C8B-B14F-4D97-AF65-F5344CB8AC3E}">
        <p14:creationId xmlns:p14="http://schemas.microsoft.com/office/powerpoint/2010/main" val="116476903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230520"/>
            <a:ext cx="9144000" cy="6396959"/>
            <a:chOff x="0" y="230520"/>
            <a:chExt cx="9144000" cy="6396959"/>
          </a:xfrm>
        </p:grpSpPr>
        <p:pic>
          <p:nvPicPr>
            <p:cNvPr id="6" name="Picture 2" descr="http://bestpaintingsforsale.com/UploadPic/William_Bouguereau/big/A%20Soul%20in%20Heav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0520"/>
              <a:ext cx="9144000" cy="639695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920" y="2819400"/>
              <a:ext cx="950118" cy="499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i="1" dirty="0"/>
              <a:t>A Soul Carried to Heaven</a:t>
            </a:r>
            <a:r>
              <a:rPr lang="en-US" dirty="0"/>
              <a:t>, by William-</a:t>
            </a:r>
            <a:r>
              <a:rPr lang="en-US" dirty="0" err="1"/>
              <a:t>Adolphe</a:t>
            </a:r>
            <a:r>
              <a:rPr lang="en-US" dirty="0"/>
              <a:t> </a:t>
            </a:r>
            <a:r>
              <a:rPr lang="en-US" dirty="0" err="1"/>
              <a:t>Bouguereau</a:t>
            </a:r>
            <a:r>
              <a:rPr lang="en-US" dirty="0"/>
              <a:t>, circa 1880</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We who are alive and remain at the coming of the Lord will not precede those who died</a:t>
            </a:r>
          </a:p>
        </p:txBody>
      </p:sp>
    </p:spTree>
    <p:extLst>
      <p:ext uri="{BB962C8B-B14F-4D97-AF65-F5344CB8AC3E}">
        <p14:creationId xmlns:p14="http://schemas.microsoft.com/office/powerpoint/2010/main" val="401879890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“Place of trumpeting” inscription from the Temple Mount, 1st century BC</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The Lord Himself will descend from heaven . . . with the trumpet of God</a:t>
            </a:r>
          </a:p>
        </p:txBody>
      </p:sp>
      <p:pic>
        <p:nvPicPr>
          <p:cNvPr id="8" name="Picture 7" descr="A picture containing table, sitting&#10;&#10;Description automatically generated">
            <a:extLst>
              <a:ext uri="{FF2B5EF4-FFF2-40B4-BE49-F238E27FC236}">
                <a16:creationId xmlns:a16="http://schemas.microsoft.com/office/drawing/2014/main" id="{55DA087C-11A7-084D-9852-C4175B1799F6}"/>
              </a:ext>
            </a:extLst>
          </p:cNvPr>
          <p:cNvPicPr>
            <a:picLocks noChangeAspect="1"/>
          </p:cNvPicPr>
          <p:nvPr/>
        </p:nvPicPr>
        <p:blipFill rotWithShape="1">
          <a:blip r:embed="rId3">
            <a:extLst>
              <a:ext uri="{28A0092B-C50C-407E-A947-70E740481C1C}">
                <a14:useLocalDpi xmlns:a14="http://schemas.microsoft.com/office/drawing/2010/main" val="0"/>
              </a:ext>
            </a:extLst>
          </a:blip>
          <a:srcRect l="7591"/>
          <a:stretch/>
        </p:blipFill>
        <p:spPr>
          <a:xfrm>
            <a:off x="0" y="843915"/>
            <a:ext cx="9144000" cy="5170170"/>
          </a:xfrm>
          <a:prstGeom prst="rect">
            <a:avLst/>
          </a:prstGeom>
        </p:spPr>
      </p:pic>
    </p:spTree>
    <p:extLst>
      <p:ext uri="{BB962C8B-B14F-4D97-AF65-F5344CB8AC3E}">
        <p14:creationId xmlns:p14="http://schemas.microsoft.com/office/powerpoint/2010/main" val="6691854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C2B4DB2C-95A8-734C-8CDE-09C5D1F7C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4087" y="0"/>
            <a:ext cx="4695825" cy="6858000"/>
          </a:xfrm>
          <a:prstGeom prst="rect">
            <a:avLst/>
          </a:prstGeom>
        </p:spPr>
      </p:pic>
      <p:sp>
        <p:nvSpPr>
          <p:cNvPr id="2" name="Text Placeholder 1"/>
          <p:cNvSpPr>
            <a:spLocks noGrp="1"/>
          </p:cNvSpPr>
          <p:nvPr>
            <p:ph type="body" sz="quarter" idx="10"/>
          </p:nvPr>
        </p:nvSpPr>
        <p:spPr/>
        <p:txBody>
          <a:bodyPr/>
          <a:lstStyle/>
          <a:p>
            <a:r>
              <a:rPr lang="en-US" dirty="0"/>
              <a:t>Reconstruction of the Place of Trumpeting at Herod's Temple</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The Lord Himself will descend from heaven . . . with the trumpet of God</a:t>
            </a:r>
          </a:p>
        </p:txBody>
      </p:sp>
    </p:spTree>
    <p:extLst>
      <p:ext uri="{BB962C8B-B14F-4D97-AF65-F5344CB8AC3E}">
        <p14:creationId xmlns:p14="http://schemas.microsoft.com/office/powerpoint/2010/main" val="29876399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A3793C-590D-4E4A-8974-8D004DD9E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4555" y="0"/>
            <a:ext cx="4834890" cy="6858000"/>
          </a:xfrm>
          <a:prstGeom prst="rect">
            <a:avLst/>
          </a:prstGeom>
        </p:spPr>
      </p:pic>
      <p:sp>
        <p:nvSpPr>
          <p:cNvPr id="3" name="Text Placeholder 2"/>
          <p:cNvSpPr>
            <a:spLocks noGrp="1"/>
          </p:cNvSpPr>
          <p:nvPr>
            <p:ph type="body" sz="quarter" idx="10"/>
          </p:nvPr>
        </p:nvSpPr>
        <p:spPr/>
        <p:txBody>
          <a:bodyPr/>
          <a:lstStyle/>
          <a:p>
            <a:r>
              <a:rPr lang="en-US" dirty="0"/>
              <a:t>Jewish man blowing a shofar to announce the Sabbath</a:t>
            </a:r>
          </a:p>
        </p:txBody>
      </p:sp>
      <p:sp>
        <p:nvSpPr>
          <p:cNvPr id="4" name="Text Placeholder 3"/>
          <p:cNvSpPr>
            <a:spLocks noGrp="1"/>
          </p:cNvSpPr>
          <p:nvPr>
            <p:ph type="body" sz="quarter" idx="12"/>
          </p:nvPr>
        </p:nvSpPr>
        <p:spPr/>
        <p:txBody>
          <a:bodyPr/>
          <a:lstStyle/>
          <a:p>
            <a:r>
              <a:rPr lang="en-US" dirty="0"/>
              <a:t>4:16</a:t>
            </a:r>
          </a:p>
        </p:txBody>
      </p:sp>
      <p:sp>
        <p:nvSpPr>
          <p:cNvPr id="2" name="Title 1"/>
          <p:cNvSpPr>
            <a:spLocks noGrp="1"/>
          </p:cNvSpPr>
          <p:nvPr>
            <p:ph type="title"/>
          </p:nvPr>
        </p:nvSpPr>
        <p:spPr/>
        <p:txBody>
          <a:bodyPr/>
          <a:lstStyle/>
          <a:p>
            <a:r>
              <a:rPr lang="en-US" dirty="0"/>
              <a:t>The Lord Himself will descend from heaven . . . with the trumpet of God</a:t>
            </a:r>
          </a:p>
        </p:txBody>
      </p:sp>
    </p:spTree>
    <p:extLst>
      <p:ext uri="{BB962C8B-B14F-4D97-AF65-F5344CB8AC3E}">
        <p14:creationId xmlns:p14="http://schemas.microsoft.com/office/powerpoint/2010/main" val="127366702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5107"/>
          <a:stretch/>
        </p:blipFill>
        <p:spPr>
          <a:xfrm>
            <a:off x="0" y="136187"/>
            <a:ext cx="9144000" cy="6507808"/>
          </a:xfrm>
          <a:prstGeom prst="rect">
            <a:avLst/>
          </a:prstGeom>
        </p:spPr>
      </p:pic>
      <p:sp>
        <p:nvSpPr>
          <p:cNvPr id="2" name="Text Placeholder 1"/>
          <p:cNvSpPr>
            <a:spLocks noGrp="1"/>
          </p:cNvSpPr>
          <p:nvPr>
            <p:ph type="body" sz="quarter" idx="10"/>
          </p:nvPr>
        </p:nvSpPr>
        <p:spPr/>
        <p:txBody>
          <a:bodyPr/>
          <a:lstStyle/>
          <a:p>
            <a:r>
              <a:rPr lang="en-US" dirty="0"/>
              <a:t>Reenactment of a priest blowing a shofar</a:t>
            </a:r>
          </a:p>
        </p:txBody>
      </p:sp>
      <p:sp>
        <p:nvSpPr>
          <p:cNvPr id="8" name="Text Placeholder 2"/>
          <p:cNvSpPr>
            <a:spLocks noGrp="1"/>
          </p:cNvSpPr>
          <p:nvPr>
            <p:ph type="body" sz="quarter" idx="12"/>
          </p:nvPr>
        </p:nvSpPr>
        <p:spPr/>
        <p:txBody>
          <a:bodyPr/>
          <a:lstStyle/>
          <a:p>
            <a:r>
              <a:rPr lang="en-US" dirty="0"/>
              <a:t>4:16</a:t>
            </a:r>
          </a:p>
        </p:txBody>
      </p:sp>
      <p:sp>
        <p:nvSpPr>
          <p:cNvPr id="9" name="Title 3"/>
          <p:cNvSpPr>
            <a:spLocks noGrp="1"/>
          </p:cNvSpPr>
          <p:nvPr>
            <p:ph type="title"/>
          </p:nvPr>
        </p:nvSpPr>
        <p:spPr/>
        <p:txBody>
          <a:bodyPr/>
          <a:lstStyle/>
          <a:p>
            <a:r>
              <a:rPr lang="en-US" dirty="0"/>
              <a:t>The Lord Himself will descend from heaven . . . with the trumpet of God</a:t>
            </a:r>
          </a:p>
        </p:txBody>
      </p:sp>
    </p:spTree>
    <p:extLst>
      <p:ext uri="{BB962C8B-B14F-4D97-AF65-F5344CB8AC3E}">
        <p14:creationId xmlns:p14="http://schemas.microsoft.com/office/powerpoint/2010/main" val="95399495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wl, old, standing&#10;&#10;Description automatically generated">
            <a:extLst>
              <a:ext uri="{FF2B5EF4-FFF2-40B4-BE49-F238E27FC236}">
                <a16:creationId xmlns:a16="http://schemas.microsoft.com/office/drawing/2014/main" id="{AFD4CD93-7EBF-4FE0-91B5-586402FEA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Temple treasures scene on the Arch of Titus in Rome, circa AD 81</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The Lord Himself will descend from heaven . . . with the trumpet of God</a:t>
            </a:r>
          </a:p>
        </p:txBody>
      </p:sp>
    </p:spTree>
    <p:extLst>
      <p:ext uri="{BB962C8B-B14F-4D97-AF65-F5344CB8AC3E}">
        <p14:creationId xmlns:p14="http://schemas.microsoft.com/office/powerpoint/2010/main" val="15138030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4D056F-4263-4269-8F42-0CF8A7E391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717FA449-951F-4CD6-8BD4-6F5414C6D218}"/>
              </a:ext>
            </a:extLst>
          </p:cNvPr>
          <p:cNvSpPr>
            <a:spLocks noGrp="1"/>
          </p:cNvSpPr>
          <p:nvPr>
            <p:ph type="body" sz="quarter" idx="10"/>
          </p:nvPr>
        </p:nvSpPr>
        <p:spPr/>
        <p:txBody>
          <a:bodyPr/>
          <a:lstStyle/>
          <a:p>
            <a:r>
              <a:rPr lang="en-US" dirty="0"/>
              <a:t>Trumpet players depicted on Trajan’s Column in Rome</a:t>
            </a:r>
          </a:p>
        </p:txBody>
      </p:sp>
      <p:sp>
        <p:nvSpPr>
          <p:cNvPr id="3" name="Text Placeholder 2">
            <a:extLst>
              <a:ext uri="{FF2B5EF4-FFF2-40B4-BE49-F238E27FC236}">
                <a16:creationId xmlns:a16="http://schemas.microsoft.com/office/drawing/2014/main" id="{3C791F6C-2E19-4157-B8C1-C03DF5C3FD16}"/>
              </a:ext>
            </a:extLst>
          </p:cNvPr>
          <p:cNvSpPr>
            <a:spLocks noGrp="1"/>
          </p:cNvSpPr>
          <p:nvPr>
            <p:ph type="body" sz="quarter" idx="12"/>
          </p:nvPr>
        </p:nvSpPr>
        <p:spPr/>
        <p:txBody>
          <a:bodyPr/>
          <a:lstStyle/>
          <a:p>
            <a:r>
              <a:rPr lang="en-US" dirty="0"/>
              <a:t>4:16</a:t>
            </a:r>
          </a:p>
        </p:txBody>
      </p:sp>
      <p:sp>
        <p:nvSpPr>
          <p:cNvPr id="4" name="Title 3">
            <a:extLst>
              <a:ext uri="{FF2B5EF4-FFF2-40B4-BE49-F238E27FC236}">
                <a16:creationId xmlns:a16="http://schemas.microsoft.com/office/drawing/2014/main" id="{78D603C8-0ED1-410A-9334-D91D43ADE40F}"/>
              </a:ext>
            </a:extLst>
          </p:cNvPr>
          <p:cNvSpPr>
            <a:spLocks noGrp="1"/>
          </p:cNvSpPr>
          <p:nvPr>
            <p:ph type="title"/>
          </p:nvPr>
        </p:nvSpPr>
        <p:spPr/>
        <p:txBody>
          <a:bodyPr/>
          <a:lstStyle/>
          <a:p>
            <a:r>
              <a:rPr lang="en-US" dirty="0"/>
              <a:t>The Lord Himself will descend from heaven . . . with the trumpet of God</a:t>
            </a:r>
          </a:p>
        </p:txBody>
      </p:sp>
    </p:spTree>
    <p:extLst>
      <p:ext uri="{BB962C8B-B14F-4D97-AF65-F5344CB8AC3E}">
        <p14:creationId xmlns:p14="http://schemas.microsoft.com/office/powerpoint/2010/main" val="4101458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AB7203-3431-4A52-A378-FAF05EC62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2" name="Text Placeholder 1"/>
          <p:cNvSpPr>
            <a:spLocks noGrp="1"/>
          </p:cNvSpPr>
          <p:nvPr>
            <p:ph type="body" sz="quarter" idx="10"/>
          </p:nvPr>
        </p:nvSpPr>
        <p:spPr/>
        <p:txBody>
          <a:bodyPr/>
          <a:lstStyle/>
          <a:p>
            <a:r>
              <a:rPr lang="en-US" dirty="0"/>
              <a:t>Greek wine cup with a man kissing a youth, 6th century BC</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For this is the will of God, your sanctification, that you abstain from sexual immorality</a:t>
            </a:r>
          </a:p>
        </p:txBody>
      </p:sp>
    </p:spTree>
    <p:extLst>
      <p:ext uri="{BB962C8B-B14F-4D97-AF65-F5344CB8AC3E}">
        <p14:creationId xmlns:p14="http://schemas.microsoft.com/office/powerpoint/2010/main" val="196740468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7FA449-951F-4CD6-8BD4-6F5414C6D218}"/>
              </a:ext>
            </a:extLst>
          </p:cNvPr>
          <p:cNvSpPr>
            <a:spLocks noGrp="1"/>
          </p:cNvSpPr>
          <p:nvPr>
            <p:ph type="body" sz="quarter" idx="10"/>
          </p:nvPr>
        </p:nvSpPr>
        <p:spPr/>
        <p:txBody>
          <a:bodyPr/>
          <a:lstStyle/>
          <a:p>
            <a:r>
              <a:rPr lang="en-US" dirty="0"/>
              <a:t>Trajan’s Column with trumpet players</a:t>
            </a:r>
          </a:p>
        </p:txBody>
      </p:sp>
      <p:sp>
        <p:nvSpPr>
          <p:cNvPr id="3" name="Text Placeholder 2">
            <a:extLst>
              <a:ext uri="{FF2B5EF4-FFF2-40B4-BE49-F238E27FC236}">
                <a16:creationId xmlns:a16="http://schemas.microsoft.com/office/drawing/2014/main" id="{3C791F6C-2E19-4157-B8C1-C03DF5C3FD16}"/>
              </a:ext>
            </a:extLst>
          </p:cNvPr>
          <p:cNvSpPr>
            <a:spLocks noGrp="1"/>
          </p:cNvSpPr>
          <p:nvPr>
            <p:ph type="body" sz="quarter" idx="12"/>
          </p:nvPr>
        </p:nvSpPr>
        <p:spPr/>
        <p:txBody>
          <a:bodyPr/>
          <a:lstStyle/>
          <a:p>
            <a:r>
              <a:rPr lang="en-US" dirty="0"/>
              <a:t>4:16</a:t>
            </a:r>
          </a:p>
        </p:txBody>
      </p:sp>
      <p:sp>
        <p:nvSpPr>
          <p:cNvPr id="4" name="Title 3">
            <a:extLst>
              <a:ext uri="{FF2B5EF4-FFF2-40B4-BE49-F238E27FC236}">
                <a16:creationId xmlns:a16="http://schemas.microsoft.com/office/drawing/2014/main" id="{78D603C8-0ED1-410A-9334-D91D43ADE40F}"/>
              </a:ext>
            </a:extLst>
          </p:cNvPr>
          <p:cNvSpPr>
            <a:spLocks noGrp="1"/>
          </p:cNvSpPr>
          <p:nvPr>
            <p:ph type="title"/>
          </p:nvPr>
        </p:nvSpPr>
        <p:spPr/>
        <p:txBody>
          <a:bodyPr/>
          <a:lstStyle/>
          <a:p>
            <a:r>
              <a:rPr lang="en-US" dirty="0"/>
              <a:t>The Lord Himself will descend from heaven . . . with the trumpet of God</a:t>
            </a:r>
          </a:p>
        </p:txBody>
      </p:sp>
      <p:pic>
        <p:nvPicPr>
          <p:cNvPr id="6" name="Picture 5" descr="A picture containing text, stone&#10;&#10;Description automatically generated">
            <a:extLst>
              <a:ext uri="{FF2B5EF4-FFF2-40B4-BE49-F238E27FC236}">
                <a16:creationId xmlns:a16="http://schemas.microsoft.com/office/drawing/2014/main" id="{96CD88D9-5EF9-A84A-BF30-1F75B937A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5984"/>
            <a:ext cx="9144000" cy="5946032"/>
          </a:xfrm>
          <a:prstGeom prst="rect">
            <a:avLst/>
          </a:prstGeom>
        </p:spPr>
      </p:pic>
    </p:spTree>
    <p:extLst>
      <p:ext uri="{BB962C8B-B14F-4D97-AF65-F5344CB8AC3E}">
        <p14:creationId xmlns:p14="http://schemas.microsoft.com/office/powerpoint/2010/main" val="42191313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“Roman” trumpeter in the hippodrome at </a:t>
            </a:r>
            <a:r>
              <a:rPr lang="en-US" dirty="0" err="1"/>
              <a:t>Gerasa</a:t>
            </a:r>
            <a:endParaRPr lang="en-US" dirty="0"/>
          </a:p>
        </p:txBody>
      </p:sp>
      <p:sp>
        <p:nvSpPr>
          <p:cNvPr id="8" name="Text Placeholder 2"/>
          <p:cNvSpPr>
            <a:spLocks noGrp="1"/>
          </p:cNvSpPr>
          <p:nvPr>
            <p:ph type="body" sz="quarter" idx="12"/>
          </p:nvPr>
        </p:nvSpPr>
        <p:spPr/>
        <p:txBody>
          <a:bodyPr/>
          <a:lstStyle/>
          <a:p>
            <a:r>
              <a:rPr lang="en-US" dirty="0"/>
              <a:t>4:16</a:t>
            </a:r>
          </a:p>
        </p:txBody>
      </p:sp>
      <p:sp>
        <p:nvSpPr>
          <p:cNvPr id="9" name="Title 3"/>
          <p:cNvSpPr>
            <a:spLocks noGrp="1"/>
          </p:cNvSpPr>
          <p:nvPr>
            <p:ph type="title"/>
          </p:nvPr>
        </p:nvSpPr>
        <p:spPr/>
        <p:txBody>
          <a:bodyPr/>
          <a:lstStyle/>
          <a:p>
            <a:r>
              <a:rPr lang="en-US" dirty="0"/>
              <a:t>The Lord Himself will descend from heaven . . . with the trumpet of God</a:t>
            </a:r>
          </a:p>
        </p:txBody>
      </p:sp>
      <p:pic>
        <p:nvPicPr>
          <p:cNvPr id="7" name="Picture 6" descr="A person riding a bike down a dirt road&#10;&#10;Description automatically generated">
            <a:extLst>
              <a:ext uri="{FF2B5EF4-FFF2-40B4-BE49-F238E27FC236}">
                <a16:creationId xmlns:a16="http://schemas.microsoft.com/office/drawing/2014/main" id="{3D7D6125-149B-1D4D-8C01-05E49459DA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92207565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Tutankhamun’s silver horn from the Valley of the Kings, 14th century BC</a:t>
            </a:r>
          </a:p>
        </p:txBody>
      </p:sp>
      <p:sp>
        <p:nvSpPr>
          <p:cNvPr id="8" name="Text Placeholder 2"/>
          <p:cNvSpPr>
            <a:spLocks noGrp="1"/>
          </p:cNvSpPr>
          <p:nvPr>
            <p:ph type="body" sz="quarter" idx="12"/>
          </p:nvPr>
        </p:nvSpPr>
        <p:spPr/>
        <p:txBody>
          <a:bodyPr/>
          <a:lstStyle/>
          <a:p>
            <a:r>
              <a:rPr lang="en-US" dirty="0"/>
              <a:t>4:16</a:t>
            </a:r>
          </a:p>
        </p:txBody>
      </p:sp>
      <p:sp>
        <p:nvSpPr>
          <p:cNvPr id="9" name="Title 3"/>
          <p:cNvSpPr>
            <a:spLocks noGrp="1"/>
          </p:cNvSpPr>
          <p:nvPr>
            <p:ph type="title"/>
          </p:nvPr>
        </p:nvSpPr>
        <p:spPr/>
        <p:txBody>
          <a:bodyPr/>
          <a:lstStyle/>
          <a:p>
            <a:r>
              <a:rPr lang="en-US" dirty="0"/>
              <a:t>The Lord Himself will descend from heaven . . . with the trumpet of God</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0552"/>
            <a:ext cx="9144000" cy="2596896"/>
          </a:xfrm>
          <a:prstGeom prst="rect">
            <a:avLst/>
          </a:prstGeom>
        </p:spPr>
      </p:pic>
    </p:spTree>
    <p:extLst>
      <p:ext uri="{BB962C8B-B14F-4D97-AF65-F5344CB8AC3E}">
        <p14:creationId xmlns:p14="http://schemas.microsoft.com/office/powerpoint/2010/main" val="412404640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British war cemetery on Mount Scopus, overlooking Jerusalem</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And the dead in Christ will rise first</a:t>
            </a:r>
          </a:p>
        </p:txBody>
      </p:sp>
    </p:spTree>
    <p:extLst>
      <p:ext uri="{BB962C8B-B14F-4D97-AF65-F5344CB8AC3E}">
        <p14:creationId xmlns:p14="http://schemas.microsoft.com/office/powerpoint/2010/main" val="162142070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9106"/>
            <a:ext cx="9144000" cy="6079787"/>
          </a:xfrm>
          <a:prstGeom prst="rect">
            <a:avLst/>
          </a:prstGeom>
        </p:spPr>
      </p:pic>
      <p:sp>
        <p:nvSpPr>
          <p:cNvPr id="2" name="Text Placeholder 1"/>
          <p:cNvSpPr>
            <a:spLocks noGrp="1"/>
          </p:cNvSpPr>
          <p:nvPr>
            <p:ph type="body" sz="quarter" idx="10"/>
          </p:nvPr>
        </p:nvSpPr>
        <p:spPr/>
        <p:txBody>
          <a:bodyPr/>
          <a:lstStyle/>
          <a:p>
            <a:r>
              <a:rPr lang="en-US" dirty="0"/>
              <a:t>Sun shining from behind clouds, from </a:t>
            </a:r>
            <a:r>
              <a:rPr lang="en-US" dirty="0" err="1"/>
              <a:t>Azekah</a:t>
            </a:r>
            <a:endParaRPr lang="en-US" dirty="0"/>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Then we who are alive and remain will be caught up together with them in the clouds</a:t>
            </a:r>
          </a:p>
        </p:txBody>
      </p:sp>
    </p:spTree>
    <p:extLst>
      <p:ext uri="{BB962C8B-B14F-4D97-AF65-F5344CB8AC3E}">
        <p14:creationId xmlns:p14="http://schemas.microsoft.com/office/powerpoint/2010/main" val="134026539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Clouds over the Mediterranean Sea (from above)</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Then we who are alive and remain will be caught up together with them in the clouds</a:t>
            </a:r>
          </a:p>
        </p:txBody>
      </p:sp>
      <p:pic>
        <p:nvPicPr>
          <p:cNvPr id="8" name="Picture 2" descr="C:\PLBLsr\matt26plus\Clouds over Mediterranean Sea from above, tb111905275.jpg"/>
          <p:cNvPicPr>
            <a:picLocks noChangeAspect="1" noChangeArrowheads="1"/>
          </p:cNvPicPr>
          <p:nvPr/>
        </p:nvPicPr>
        <p:blipFill rotWithShape="1">
          <a:blip r:embed="rId3">
            <a:extLst>
              <a:ext uri="{28A0092B-C50C-407E-A947-70E740481C1C}">
                <a14:useLocalDpi xmlns:a14="http://schemas.microsoft.com/office/drawing/2010/main" val="0"/>
              </a:ext>
            </a:extLst>
          </a:blip>
          <a:srcRect r="4010"/>
          <a:stretch/>
        </p:blipFill>
        <p:spPr bwMode="auto">
          <a:xfrm>
            <a:off x="-1" y="365760"/>
            <a:ext cx="9144001" cy="615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64654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ox&#10;&#10;Description automatically generated">
            <a:extLst>
              <a:ext uri="{FF2B5EF4-FFF2-40B4-BE49-F238E27FC236}">
                <a16:creationId xmlns:a16="http://schemas.microsoft.com/office/drawing/2014/main" id="{3B8558BE-7D19-4B1B-8A99-57000D4B6F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7169" y="149888"/>
            <a:ext cx="6193690" cy="6478755"/>
          </a:xfrm>
          <a:prstGeom prst="rect">
            <a:avLst/>
          </a:prstGeom>
        </p:spPr>
      </p:pic>
      <p:sp>
        <p:nvSpPr>
          <p:cNvPr id="2" name="Text Placeholder 1"/>
          <p:cNvSpPr>
            <a:spLocks noGrp="1"/>
          </p:cNvSpPr>
          <p:nvPr>
            <p:ph type="body" sz="quarter" idx="10"/>
          </p:nvPr>
        </p:nvSpPr>
        <p:spPr/>
        <p:txBody>
          <a:bodyPr/>
          <a:lstStyle/>
          <a:p>
            <a:r>
              <a:rPr lang="en-US" dirty="0"/>
              <a:t>Relief of a triumph honoring Marcus Aurelius, AD 176–180</a:t>
            </a:r>
          </a:p>
        </p:txBody>
      </p:sp>
      <p:sp>
        <p:nvSpPr>
          <p:cNvPr id="8" name="Text Placeholder 2"/>
          <p:cNvSpPr>
            <a:spLocks noGrp="1"/>
          </p:cNvSpPr>
          <p:nvPr>
            <p:ph type="body" sz="quarter" idx="12"/>
          </p:nvPr>
        </p:nvSpPr>
        <p:spPr/>
        <p:txBody>
          <a:bodyPr/>
          <a:lstStyle/>
          <a:p>
            <a:r>
              <a:rPr lang="en-US" dirty="0"/>
              <a:t>4:17</a:t>
            </a:r>
          </a:p>
        </p:txBody>
      </p:sp>
      <p:sp>
        <p:nvSpPr>
          <p:cNvPr id="9" name="Title 3"/>
          <p:cNvSpPr>
            <a:spLocks noGrp="1"/>
          </p:cNvSpPr>
          <p:nvPr>
            <p:ph type="title"/>
          </p:nvPr>
        </p:nvSpPr>
        <p:spPr/>
        <p:txBody>
          <a:bodyPr/>
          <a:lstStyle/>
          <a:p>
            <a:r>
              <a:rPr lang="en-US" dirty="0"/>
              <a:t>To meet the </a:t>
            </a:r>
            <a:r>
              <a:rPr lang="en-US"/>
              <a:t>Lord in the air</a:t>
            </a:r>
            <a:endParaRPr lang="en-US" dirty="0"/>
          </a:p>
        </p:txBody>
      </p:sp>
    </p:spTree>
    <p:extLst>
      <p:ext uri="{BB962C8B-B14F-4D97-AF65-F5344CB8AC3E}">
        <p14:creationId xmlns:p14="http://schemas.microsoft.com/office/powerpoint/2010/main" val="296768792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fabric, stone&#10;&#10;Description automatically generated">
            <a:extLst>
              <a:ext uri="{FF2B5EF4-FFF2-40B4-BE49-F238E27FC236}">
                <a16:creationId xmlns:a16="http://schemas.microsoft.com/office/drawing/2014/main" id="{C371707A-6785-4645-B383-42A6AB1C1A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6044"/>
            <a:ext cx="9144000" cy="4565912"/>
          </a:xfrm>
          <a:prstGeom prst="rect">
            <a:avLst/>
          </a:prstGeom>
        </p:spPr>
      </p:pic>
      <p:sp>
        <p:nvSpPr>
          <p:cNvPr id="2" name="Text Placeholder 1"/>
          <p:cNvSpPr>
            <a:spLocks noGrp="1"/>
          </p:cNvSpPr>
          <p:nvPr>
            <p:ph type="body" sz="quarter" idx="10"/>
          </p:nvPr>
        </p:nvSpPr>
        <p:spPr/>
        <p:txBody>
          <a:bodyPr/>
          <a:lstStyle/>
          <a:p>
            <a:r>
              <a:rPr lang="en-US" dirty="0"/>
              <a:t>Adults and children meet Emperor Trajan to greet him on his way to battle, Trajan’s Column</a:t>
            </a:r>
          </a:p>
        </p:txBody>
      </p:sp>
      <p:sp>
        <p:nvSpPr>
          <p:cNvPr id="8" name="Text Placeholder 2"/>
          <p:cNvSpPr>
            <a:spLocks noGrp="1"/>
          </p:cNvSpPr>
          <p:nvPr>
            <p:ph type="body" sz="quarter" idx="12"/>
          </p:nvPr>
        </p:nvSpPr>
        <p:spPr/>
        <p:txBody>
          <a:bodyPr/>
          <a:lstStyle/>
          <a:p>
            <a:r>
              <a:rPr lang="en-US" dirty="0"/>
              <a:t>4:17</a:t>
            </a:r>
          </a:p>
        </p:txBody>
      </p:sp>
      <p:sp>
        <p:nvSpPr>
          <p:cNvPr id="9" name="Title 3"/>
          <p:cNvSpPr>
            <a:spLocks noGrp="1"/>
          </p:cNvSpPr>
          <p:nvPr>
            <p:ph type="title"/>
          </p:nvPr>
        </p:nvSpPr>
        <p:spPr/>
        <p:txBody>
          <a:bodyPr/>
          <a:lstStyle/>
          <a:p>
            <a:r>
              <a:rPr lang="en-US" dirty="0"/>
              <a:t>To meet the </a:t>
            </a:r>
            <a:r>
              <a:rPr lang="en-US"/>
              <a:t>Lord in the air</a:t>
            </a:r>
            <a:endParaRPr lang="en-US" dirty="0"/>
          </a:p>
        </p:txBody>
      </p:sp>
    </p:spTree>
    <p:extLst>
      <p:ext uri="{BB962C8B-B14F-4D97-AF65-F5344CB8AC3E}">
        <p14:creationId xmlns:p14="http://schemas.microsoft.com/office/powerpoint/2010/main" val="251201764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Christ (chi rho) symbol in a tomb wall painting, 4th century AD</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Therefore comfort one another with these words</a:t>
            </a:r>
          </a:p>
        </p:txBody>
      </p:sp>
    </p:spTree>
    <p:extLst>
      <p:ext uri="{BB962C8B-B14F-4D97-AF65-F5344CB8AC3E}">
        <p14:creationId xmlns:p14="http://schemas.microsoft.com/office/powerpoint/2010/main" val="360596732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San Antonio Museum-pcb\Greco-Roman\Statue of mourning woman, South Italian, 3rd c BC, tb1117168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500"/>
            <a:ext cx="9144000" cy="67294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woman, South Italian, 3rd century BC</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Therefore comfort one another with these words</a:t>
            </a:r>
          </a:p>
        </p:txBody>
      </p:sp>
    </p:spTree>
    <p:extLst>
      <p:ext uri="{BB962C8B-B14F-4D97-AF65-F5344CB8AC3E}">
        <p14:creationId xmlns:p14="http://schemas.microsoft.com/office/powerpoint/2010/main" val="1883637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Pottery of the Hellenistic or Roman period, from Bet Guvrin</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That each one of you know how to possess his own vessel in sanctification and honor</a:t>
            </a:r>
          </a:p>
        </p:txBody>
      </p:sp>
      <p:pic>
        <p:nvPicPr>
          <p:cNvPr id="8" name="Picture 7" descr="A picture containing indoor, table, sitting, topped&#10;&#10;Description automatically generated">
            <a:extLst>
              <a:ext uri="{FF2B5EF4-FFF2-40B4-BE49-F238E27FC236}">
                <a16:creationId xmlns:a16="http://schemas.microsoft.com/office/drawing/2014/main" id="{C47F4F1C-E6F3-9A4A-827D-C1515E70A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3910"/>
            <a:ext cx="9144000" cy="5250180"/>
          </a:xfrm>
          <a:prstGeom prst="rect">
            <a:avLst/>
          </a:prstGeom>
        </p:spPr>
      </p:pic>
    </p:spTree>
    <p:extLst>
      <p:ext uri="{BB962C8B-B14F-4D97-AF65-F5344CB8AC3E}">
        <p14:creationId xmlns:p14="http://schemas.microsoft.com/office/powerpoint/2010/main" val="5791504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8/84/Atenas%2C_Estoa_de_%C3%81talo_05.jpg/1024px-Atenas%2C_Estoa_de_%C3%81talo_05.jpg"/>
          <p:cNvPicPr>
            <a:picLocks noChangeAspect="1" noChangeArrowheads="1"/>
          </p:cNvPicPr>
          <p:nvPr/>
        </p:nvPicPr>
        <p:blipFill rotWithShape="1">
          <a:blip r:embed="rId3">
            <a:extLst>
              <a:ext uri="{28A0092B-C50C-407E-A947-70E740481C1C}">
                <a14:useLocalDpi xmlns:a14="http://schemas.microsoft.com/office/drawing/2010/main" val="0"/>
              </a:ext>
            </a:extLst>
          </a:blip>
          <a:srcRect r="1328"/>
          <a:stretch/>
        </p:blipFill>
        <p:spPr bwMode="auto">
          <a:xfrm>
            <a:off x="0" y="365760"/>
            <a:ext cx="9144000"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Smiling statue from the Stoa of Attalos, Athens, 2nd century BC</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Therefore comfort one another with these words</a:t>
            </a:r>
          </a:p>
        </p:txBody>
      </p:sp>
    </p:spTree>
    <p:extLst>
      <p:ext uri="{BB962C8B-B14F-4D97-AF65-F5344CB8AC3E}">
        <p14:creationId xmlns:p14="http://schemas.microsoft.com/office/powerpoint/2010/main" val="4101764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 table, room&#10;&#10;Description automatically generated">
            <a:extLst>
              <a:ext uri="{FF2B5EF4-FFF2-40B4-BE49-F238E27FC236}">
                <a16:creationId xmlns:a16="http://schemas.microsoft.com/office/drawing/2014/main" id="{5DE8EE27-D28D-4E2C-A649-839FA89AA3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7744"/>
            <a:ext cx="9144000" cy="6382512"/>
          </a:xfrm>
          <a:prstGeom prst="rect">
            <a:avLst/>
          </a:prstGeom>
        </p:spPr>
      </p:pic>
      <p:sp>
        <p:nvSpPr>
          <p:cNvPr id="2" name="Text Placeholder 1"/>
          <p:cNvSpPr>
            <a:spLocks noGrp="1"/>
          </p:cNvSpPr>
          <p:nvPr>
            <p:ph type="body" sz="quarter" idx="10"/>
          </p:nvPr>
        </p:nvSpPr>
        <p:spPr/>
        <p:txBody>
          <a:bodyPr/>
          <a:lstStyle/>
          <a:p>
            <a:r>
              <a:rPr lang="en-US" dirty="0"/>
              <a:t>Funerary relief of the family of a freedman, 50 BC</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That each one of you know how to possess his own vessel in sanctification and honor</a:t>
            </a:r>
          </a:p>
        </p:txBody>
      </p:sp>
    </p:spTree>
    <p:extLst>
      <p:ext uri="{BB962C8B-B14F-4D97-AF65-F5344CB8AC3E}">
        <p14:creationId xmlns:p14="http://schemas.microsoft.com/office/powerpoint/2010/main" val="4212797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National Museum\Villas\Painting with scene of lovers, cinnabar red, from bedroom D of Villa Farnesina, tb0513177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9144000" cy="6272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Not in the passion of lust like the Gentiles who do not know God</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44" y="3123197"/>
            <a:ext cx="649287" cy="59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3222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F0395F-2D46-0147-96C4-F3F2D2BBD41D}"/>
              </a:ext>
            </a:extLst>
          </p:cNvPr>
          <p:cNvPicPr>
            <a:picLocks noChangeAspect="1"/>
          </p:cNvPicPr>
          <p:nvPr/>
        </p:nvPicPr>
        <p:blipFill rotWithShape="1">
          <a:blip r:embed="rId3">
            <a:extLst>
              <a:ext uri="{28A0092B-C50C-407E-A947-70E740481C1C}">
                <a14:useLocalDpi xmlns:a14="http://schemas.microsoft.com/office/drawing/2010/main" val="0"/>
              </a:ext>
            </a:extLst>
          </a:blip>
          <a:srcRect b="11379"/>
          <a:stretch/>
        </p:blipFill>
        <p:spPr>
          <a:xfrm>
            <a:off x="496957" y="213360"/>
            <a:ext cx="8150087" cy="6644866"/>
          </a:xfrm>
          <a:prstGeom prst="rect">
            <a:avLst/>
          </a:prstGeom>
        </p:spPr>
      </p:pic>
      <p:sp>
        <p:nvSpPr>
          <p:cNvPr id="3" name="Text Placeholder 2"/>
          <p:cNvSpPr>
            <a:spLocks noGrp="1"/>
          </p:cNvSpPr>
          <p:nvPr>
            <p:ph type="body" sz="quarter" idx="10"/>
          </p:nvPr>
        </p:nvSpPr>
        <p:spPr/>
        <p:txBody>
          <a:bodyPr/>
          <a:lstStyle/>
          <a:p>
            <a:r>
              <a:rPr lang="x-none" dirty="0"/>
              <a:t>Statuette of lovers on</a:t>
            </a:r>
            <a:r>
              <a:rPr lang="en-US" dirty="0"/>
              <a:t> a</a:t>
            </a:r>
            <a:r>
              <a:rPr lang="x-none" dirty="0"/>
              <a:t> couch, </a:t>
            </a:r>
            <a:r>
              <a:rPr lang="en-US" dirty="0"/>
              <a:t>from </a:t>
            </a:r>
            <a:r>
              <a:rPr lang="x-none" dirty="0"/>
              <a:t>Myrina</a:t>
            </a:r>
            <a:r>
              <a:rPr lang="en-US" dirty="0"/>
              <a:t>, circa 100 </a:t>
            </a:r>
            <a:r>
              <a:rPr lang="x-none" dirty="0"/>
              <a:t>BC</a:t>
            </a:r>
          </a:p>
        </p:txBody>
      </p:sp>
      <p:sp>
        <p:nvSpPr>
          <p:cNvPr id="4" name="Text Placeholder 3"/>
          <p:cNvSpPr>
            <a:spLocks noGrp="1"/>
          </p:cNvSpPr>
          <p:nvPr>
            <p:ph type="body" sz="quarter" idx="12"/>
          </p:nvPr>
        </p:nvSpPr>
        <p:spPr/>
        <p:txBody>
          <a:bodyPr/>
          <a:lstStyle/>
          <a:p>
            <a:r>
              <a:rPr lang="en-US" dirty="0"/>
              <a:t>4:5</a:t>
            </a:r>
          </a:p>
        </p:txBody>
      </p:sp>
      <p:sp>
        <p:nvSpPr>
          <p:cNvPr id="2" name="Title 1"/>
          <p:cNvSpPr>
            <a:spLocks noGrp="1"/>
          </p:cNvSpPr>
          <p:nvPr>
            <p:ph type="title"/>
          </p:nvPr>
        </p:nvSpPr>
        <p:spPr/>
        <p:txBody>
          <a:bodyPr/>
          <a:lstStyle/>
          <a:p>
            <a:r>
              <a:rPr lang="en-US" dirty="0"/>
              <a:t>Not in the passion of lust like the Gentiles who do not know God</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009" y="3962400"/>
            <a:ext cx="429032" cy="44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36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7762CA-C9A1-469F-B3B2-5E413E364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3756"/>
            <a:ext cx="9144000" cy="6190488"/>
          </a:xfrm>
          <a:prstGeom prst="rect">
            <a:avLst/>
          </a:prstGeom>
        </p:spPr>
      </p:pic>
      <p:sp>
        <p:nvSpPr>
          <p:cNvPr id="3" name="Text Placeholder 2"/>
          <p:cNvSpPr>
            <a:spLocks noGrp="1"/>
          </p:cNvSpPr>
          <p:nvPr>
            <p:ph type="body" sz="quarter" idx="10"/>
          </p:nvPr>
        </p:nvSpPr>
        <p:spPr/>
        <p:txBody>
          <a:bodyPr/>
          <a:lstStyle/>
          <a:p>
            <a:r>
              <a:rPr lang="en-US" dirty="0"/>
              <a:t>Depiction of a drunk man vomiting, on a Greek wine cup from Athens, circa 500 BC</a:t>
            </a:r>
          </a:p>
        </p:txBody>
      </p:sp>
      <p:sp>
        <p:nvSpPr>
          <p:cNvPr id="4" name="Text Placeholder 3"/>
          <p:cNvSpPr>
            <a:spLocks noGrp="1"/>
          </p:cNvSpPr>
          <p:nvPr>
            <p:ph type="body" sz="quarter" idx="12"/>
          </p:nvPr>
        </p:nvSpPr>
        <p:spPr/>
        <p:txBody>
          <a:bodyPr/>
          <a:lstStyle/>
          <a:p>
            <a:r>
              <a:rPr lang="en-US" dirty="0"/>
              <a:t>4:5</a:t>
            </a:r>
          </a:p>
        </p:txBody>
      </p:sp>
      <p:sp>
        <p:nvSpPr>
          <p:cNvPr id="2" name="Title 1"/>
          <p:cNvSpPr>
            <a:spLocks noGrp="1"/>
          </p:cNvSpPr>
          <p:nvPr>
            <p:ph type="title"/>
          </p:nvPr>
        </p:nvSpPr>
        <p:spPr/>
        <p:txBody>
          <a:bodyPr/>
          <a:lstStyle/>
          <a:p>
            <a:r>
              <a:rPr lang="en-US" dirty="0"/>
              <a:t>Not in the passion of lust like the Gentiles who do not know God</a:t>
            </a:r>
          </a:p>
        </p:txBody>
      </p:sp>
      <p:pic>
        <p:nvPicPr>
          <p:cNvPr id="9" name="Picture 2">
            <a:extLst>
              <a:ext uri="{FF2B5EF4-FFF2-40B4-BE49-F238E27FC236}">
                <a16:creationId xmlns:a16="http://schemas.microsoft.com/office/drawing/2014/main" id="{A61B3B0F-0040-4339-8FC1-CD6369AECE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0976" y="2864644"/>
            <a:ext cx="400155" cy="51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2873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B93AE7-6878-426F-BBFF-93F3FB247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Public bar with amphora for wine at Pompeii, 1st century AD</a:t>
            </a:r>
          </a:p>
        </p:txBody>
      </p:sp>
      <p:sp>
        <p:nvSpPr>
          <p:cNvPr id="4" name="Text Placeholder 3"/>
          <p:cNvSpPr>
            <a:spLocks noGrp="1"/>
          </p:cNvSpPr>
          <p:nvPr>
            <p:ph type="body" sz="quarter" idx="12"/>
          </p:nvPr>
        </p:nvSpPr>
        <p:spPr/>
        <p:txBody>
          <a:bodyPr/>
          <a:lstStyle/>
          <a:p>
            <a:r>
              <a:rPr lang="en-US" dirty="0"/>
              <a:t>4:5</a:t>
            </a:r>
          </a:p>
        </p:txBody>
      </p:sp>
      <p:sp>
        <p:nvSpPr>
          <p:cNvPr id="2" name="Title 1"/>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1639141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Naples Museum\Farnese Collection\Satyr with infant Dionysus holding grape cluster, 2nd c AD copy of Late Hellenistic original, tb0515171107.jpg"/>
          <p:cNvPicPr>
            <a:picLocks noChangeAspect="1" noChangeArrowheads="1"/>
          </p:cNvPicPr>
          <p:nvPr/>
        </p:nvPicPr>
        <p:blipFill rotWithShape="1">
          <a:blip r:embed="rId3">
            <a:extLst>
              <a:ext uri="{28A0092B-C50C-407E-A947-70E740481C1C}">
                <a14:useLocalDpi xmlns:a14="http://schemas.microsoft.com/office/drawing/2010/main" val="0"/>
              </a:ext>
            </a:extLst>
          </a:blip>
          <a:srcRect t="3497" b="8670"/>
          <a:stretch/>
        </p:blipFill>
        <p:spPr bwMode="auto">
          <a:xfrm>
            <a:off x="0" y="0"/>
            <a:ext cx="9144000" cy="665797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Satyr with an infant Dionysus holding a grape cluster, 2nd century AD</a:t>
            </a:r>
          </a:p>
        </p:txBody>
      </p:sp>
      <p:sp>
        <p:nvSpPr>
          <p:cNvPr id="4" name="Text Placeholder 3"/>
          <p:cNvSpPr>
            <a:spLocks noGrp="1"/>
          </p:cNvSpPr>
          <p:nvPr>
            <p:ph type="body" sz="quarter" idx="12"/>
          </p:nvPr>
        </p:nvSpPr>
        <p:spPr/>
        <p:txBody>
          <a:bodyPr/>
          <a:lstStyle/>
          <a:p>
            <a:r>
              <a:rPr lang="en-US" dirty="0"/>
              <a:t>4:5</a:t>
            </a:r>
          </a:p>
        </p:txBody>
      </p:sp>
      <p:sp>
        <p:nvSpPr>
          <p:cNvPr id="2" name="Title 1"/>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2425812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standing next to a stone wall&#10;&#10;Description automatically generated">
            <a:extLst>
              <a:ext uri="{FF2B5EF4-FFF2-40B4-BE49-F238E27FC236}">
                <a16:creationId xmlns:a16="http://schemas.microsoft.com/office/drawing/2014/main" id="{AE2C221F-8AAB-0D4E-A835-C456F9E592E2}"/>
              </a:ext>
            </a:extLst>
          </p:cNvPr>
          <p:cNvPicPr>
            <a:picLocks noChangeAspect="1"/>
          </p:cNvPicPr>
          <p:nvPr/>
        </p:nvPicPr>
        <p:blipFill rotWithShape="1">
          <a:blip r:embed="rId3">
            <a:extLst>
              <a:ext uri="{28A0092B-C50C-407E-A947-70E740481C1C}">
                <a14:useLocalDpi xmlns:a14="http://schemas.microsoft.com/office/drawing/2010/main" val="0"/>
              </a:ext>
            </a:extLst>
          </a:blip>
          <a:srcRect b="28118"/>
          <a:stretch/>
        </p:blipFill>
        <p:spPr>
          <a:xfrm>
            <a:off x="252919" y="-1"/>
            <a:ext cx="8638162" cy="6692631"/>
          </a:xfrm>
          <a:prstGeom prst="rect">
            <a:avLst/>
          </a:prstGeom>
        </p:spPr>
      </p:pic>
      <p:sp>
        <p:nvSpPr>
          <p:cNvPr id="2" name="Text Placeholder 1"/>
          <p:cNvSpPr>
            <a:spLocks noGrp="1"/>
          </p:cNvSpPr>
          <p:nvPr>
            <p:ph type="body" sz="quarter" idx="10"/>
          </p:nvPr>
        </p:nvSpPr>
        <p:spPr/>
        <p:txBody>
          <a:bodyPr/>
          <a:lstStyle/>
          <a:p>
            <a:r>
              <a:rPr lang="en-US" dirty="0" err="1"/>
              <a:t>Domitius</a:t>
            </a:r>
            <a:r>
              <a:rPr lang="en-US" dirty="0"/>
              <a:t> </a:t>
            </a:r>
            <a:r>
              <a:rPr lang="en-US" dirty="0" err="1"/>
              <a:t>Enobarbus</a:t>
            </a:r>
            <a:r>
              <a:rPr lang="en-US" dirty="0"/>
              <a:t>, father of Nero, 1st century AD</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3145850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3 Southern Palestine\Bethlehem\Mountain path to Bethlehem, mat02610.jpg"/>
          <p:cNvPicPr>
            <a:picLocks noChangeAspect="1" noChangeArrowheads="1"/>
          </p:cNvPicPr>
          <p:nvPr/>
        </p:nvPicPr>
        <p:blipFill rotWithShape="1">
          <a:blip r:embed="rId3">
            <a:extLst>
              <a:ext uri="{28A0092B-C50C-407E-A947-70E740481C1C}">
                <a14:useLocalDpi xmlns:a14="http://schemas.microsoft.com/office/drawing/2010/main" val="0"/>
              </a:ext>
            </a:extLst>
          </a:blip>
          <a:srcRect b="20867"/>
          <a:stretch/>
        </p:blipFill>
        <p:spPr bwMode="auto">
          <a:xfrm>
            <a:off x="0" y="204787"/>
            <a:ext cx="9144000" cy="6519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Women walking along a mountain path leading toward Bethlehem</a:t>
            </a:r>
          </a:p>
        </p:txBody>
      </p:sp>
      <p:sp>
        <p:nvSpPr>
          <p:cNvPr id="7" name="Text Placeholder 6"/>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As you received from us how you ought to walk and to please God</a:t>
            </a:r>
          </a:p>
        </p:txBody>
      </p:sp>
    </p:spTree>
    <p:extLst>
      <p:ext uri="{BB962C8B-B14F-4D97-AF65-F5344CB8AC3E}">
        <p14:creationId xmlns:p14="http://schemas.microsoft.com/office/powerpoint/2010/main" val="9931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1b PLBL, PCB size\15 Rome\Colosseum\Colosseum from west, tb112105089.jpg"/>
          <p:cNvPicPr>
            <a:picLocks noChangeAspect="1" noChangeArrowheads="1"/>
          </p:cNvPicPr>
          <p:nvPr/>
        </p:nvPicPr>
        <p:blipFill rotWithShape="1">
          <a:blip r:embed="rId3">
            <a:extLst>
              <a:ext uri="{28A0092B-C50C-407E-A947-70E740481C1C}">
                <a14:useLocalDpi xmlns:a14="http://schemas.microsoft.com/office/drawing/2010/main" val="0"/>
              </a:ext>
            </a:extLst>
          </a:blip>
          <a:srcRect r="1199"/>
          <a:stretch/>
        </p:blipFill>
        <p:spPr bwMode="auto">
          <a:xfrm>
            <a:off x="-1" y="365760"/>
            <a:ext cx="9144001"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Colosseum in Rome (from the west)</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63902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95CE09A0-D1AD-48D8-96E7-282F1B517D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Relief of gladiators, 1st–3rd centuries AD</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6873163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om, photo, old&#10;&#10;Description automatically generated">
            <a:extLst>
              <a:ext uri="{FF2B5EF4-FFF2-40B4-BE49-F238E27FC236}">
                <a16:creationId xmlns:a16="http://schemas.microsoft.com/office/drawing/2014/main" id="{276AC3B2-8B34-40A6-B10D-C7AE8E360017}"/>
              </a:ext>
            </a:extLst>
          </p:cNvPr>
          <p:cNvPicPr>
            <a:picLocks noChangeAspect="1"/>
          </p:cNvPicPr>
          <p:nvPr/>
        </p:nvPicPr>
        <p:blipFill rotWithShape="1">
          <a:blip r:embed="rId3">
            <a:extLst>
              <a:ext uri="{28A0092B-C50C-407E-A947-70E740481C1C}">
                <a14:useLocalDpi xmlns:a14="http://schemas.microsoft.com/office/drawing/2010/main" val="0"/>
              </a:ext>
            </a:extLst>
          </a:blip>
          <a:srcRect l="10568" t="7551" r="10570" b="11668"/>
          <a:stretch/>
        </p:blipFill>
        <p:spPr>
          <a:xfrm>
            <a:off x="876300" y="0"/>
            <a:ext cx="7391400" cy="6858000"/>
          </a:xfrm>
          <a:prstGeom prst="rect">
            <a:avLst/>
          </a:prstGeom>
        </p:spPr>
      </p:pic>
      <p:sp>
        <p:nvSpPr>
          <p:cNvPr id="2" name="Text Placeholder 1">
            <a:extLst>
              <a:ext uri="{FF2B5EF4-FFF2-40B4-BE49-F238E27FC236}">
                <a16:creationId xmlns:a16="http://schemas.microsoft.com/office/drawing/2014/main" id="{E1C9CDE2-8446-4DDD-8CDA-BB3A77E9BC59}"/>
              </a:ext>
            </a:extLst>
          </p:cNvPr>
          <p:cNvSpPr>
            <a:spLocks noGrp="1"/>
          </p:cNvSpPr>
          <p:nvPr>
            <p:ph type="body" sz="quarter" idx="10"/>
          </p:nvPr>
        </p:nvSpPr>
        <p:spPr/>
        <p:txBody>
          <a:bodyPr/>
          <a:lstStyle/>
          <a:p>
            <a:r>
              <a:rPr lang="en-US" dirty="0"/>
              <a:t>Fresco of a fight in and around the amphitheater of Pompeii, AD 59</a:t>
            </a:r>
          </a:p>
        </p:txBody>
      </p:sp>
      <p:sp>
        <p:nvSpPr>
          <p:cNvPr id="3" name="Text Placeholder 2">
            <a:extLst>
              <a:ext uri="{FF2B5EF4-FFF2-40B4-BE49-F238E27FC236}">
                <a16:creationId xmlns:a16="http://schemas.microsoft.com/office/drawing/2014/main" id="{30A90BB5-96C8-4083-9E94-63C035102007}"/>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5A683349-3CB4-4BF4-9BA3-7A69DE27E92F}"/>
              </a:ext>
            </a:extLst>
          </p:cNvPr>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759584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electronics, remote, monitor&#10;&#10;Description automatically generated">
            <a:extLst>
              <a:ext uri="{FF2B5EF4-FFF2-40B4-BE49-F238E27FC236}">
                <a16:creationId xmlns:a16="http://schemas.microsoft.com/office/drawing/2014/main" id="{433C6531-F2B4-F849-9299-85E3FBC2974C}"/>
              </a:ext>
            </a:extLst>
          </p:cNvPr>
          <p:cNvPicPr>
            <a:picLocks noChangeAspect="1"/>
          </p:cNvPicPr>
          <p:nvPr/>
        </p:nvPicPr>
        <p:blipFill rotWithShape="1">
          <a:blip r:embed="rId3">
            <a:extLst>
              <a:ext uri="{28A0092B-C50C-407E-A947-70E740481C1C}">
                <a14:useLocalDpi xmlns:a14="http://schemas.microsoft.com/office/drawing/2010/main" val="0"/>
              </a:ext>
            </a:extLst>
          </a:blip>
          <a:srcRect b="1226"/>
          <a:stretch/>
        </p:blipFill>
        <p:spPr>
          <a:xfrm>
            <a:off x="-3721" y="0"/>
            <a:ext cx="9144000" cy="6841671"/>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pieces and dice, 4th century BC</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2618331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automatically generated">
            <a:extLst>
              <a:ext uri="{FF2B5EF4-FFF2-40B4-BE49-F238E27FC236}">
                <a16:creationId xmlns:a16="http://schemas.microsoft.com/office/drawing/2014/main" id="{E5B30092-D9FC-724B-90AA-245E2C164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scratched on a stone in Philippi</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3320914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uilding, wooden, bench, sitting&#10;&#10;Description automatically generated">
            <a:extLst>
              <a:ext uri="{FF2B5EF4-FFF2-40B4-BE49-F238E27FC236}">
                <a16:creationId xmlns:a16="http://schemas.microsoft.com/office/drawing/2014/main" id="{90412F0C-5361-ED4A-8CFB-2DDE4BCB64AD}"/>
              </a:ext>
            </a:extLst>
          </p:cNvPr>
          <p:cNvPicPr>
            <a:picLocks noChangeAspect="1"/>
          </p:cNvPicPr>
          <p:nvPr/>
        </p:nvPicPr>
        <p:blipFill rotWithShape="1">
          <a:blip r:embed="rId3">
            <a:extLst>
              <a:ext uri="{28A0092B-C50C-407E-A947-70E740481C1C}">
                <a14:useLocalDpi xmlns:a14="http://schemas.microsoft.com/office/drawing/2010/main" val="0"/>
              </a:ext>
            </a:extLst>
          </a:blip>
          <a:srcRect b="2052"/>
          <a:stretch/>
        </p:blipFill>
        <p:spPr>
          <a:xfrm>
            <a:off x="1481" y="0"/>
            <a:ext cx="9144000" cy="6841671"/>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Gameboard</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25527756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Table, from </a:t>
            </a:r>
            <a:r>
              <a:rPr lang="en-US" dirty="0" err="1"/>
              <a:t>Perga</a:t>
            </a:r>
            <a:endParaRPr lang="en-US" dirty="0"/>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Not in the passion of lust like the Gentiles who do not know God</a:t>
            </a:r>
          </a:p>
        </p:txBody>
      </p:sp>
      <p:pic>
        <p:nvPicPr>
          <p:cNvPr id="7" name="Picture 6" descr="A living room with a wooden floor&#10;&#10;Description automatically generated">
            <a:extLst>
              <a:ext uri="{FF2B5EF4-FFF2-40B4-BE49-F238E27FC236}">
                <a16:creationId xmlns:a16="http://schemas.microsoft.com/office/drawing/2014/main" id="{091E4B24-F993-B34D-A4CF-8BAE0DBB9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4097954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oom with a wooden floor&#10;&#10;Description automatically generated">
            <a:extLst>
              <a:ext uri="{FF2B5EF4-FFF2-40B4-BE49-F238E27FC236}">
                <a16:creationId xmlns:a16="http://schemas.microsoft.com/office/drawing/2014/main" id="{5C88A394-2535-6840-B454-3B359914E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4572000" cy="6858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Table, from </a:t>
            </a:r>
            <a:r>
              <a:rPr lang="en-US" dirty="0" err="1"/>
              <a:t>Perga</a:t>
            </a:r>
            <a:endParaRPr lang="en-US" dirty="0"/>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4:5</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Not in the passion of lust like the Gentiles who do not know God</a:t>
            </a:r>
          </a:p>
        </p:txBody>
      </p:sp>
    </p:spTree>
    <p:extLst>
      <p:ext uri="{BB962C8B-B14F-4D97-AF65-F5344CB8AC3E}">
        <p14:creationId xmlns:p14="http://schemas.microsoft.com/office/powerpoint/2010/main" val="712458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173" y="365760"/>
            <a:ext cx="6130289" cy="6130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Bronze coin of Herod Antipas, AD 30–31</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That no man transgress and defraud his brother</a:t>
            </a:r>
          </a:p>
        </p:txBody>
      </p:sp>
    </p:spTree>
    <p:extLst>
      <p:ext uri="{BB962C8B-B14F-4D97-AF65-F5344CB8AC3E}">
        <p14:creationId xmlns:p14="http://schemas.microsoft.com/office/powerpoint/2010/main" val="2956028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anding, small, sitting, rocky&#10;&#10;Description automatically generated">
            <a:extLst>
              <a:ext uri="{FF2B5EF4-FFF2-40B4-BE49-F238E27FC236}">
                <a16:creationId xmlns:a16="http://schemas.microsoft.com/office/drawing/2014/main" id="{FD973F2B-D099-4FAB-AB64-BFD36231C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144000" cy="6656832"/>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i="1" dirty="0"/>
              <a:t>John the Baptist Before Herod and Salome</a:t>
            </a:r>
            <a:r>
              <a:rPr lang="en-US" dirty="0"/>
              <a:t>, by </a:t>
            </a:r>
            <a:r>
              <a:rPr lang="en-US" dirty="0" err="1"/>
              <a:t>Livio</a:t>
            </a:r>
            <a:r>
              <a:rPr lang="en-US" dirty="0"/>
              <a:t> </a:t>
            </a:r>
            <a:r>
              <a:rPr lang="en-US" dirty="0" err="1"/>
              <a:t>Mehus</a:t>
            </a:r>
            <a:r>
              <a:rPr lang="en-US" dirty="0"/>
              <a:t>, circa 1675</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That no man transgress and defraud his brother</a:t>
            </a:r>
          </a:p>
        </p:txBody>
      </p:sp>
    </p:spTree>
    <p:extLst>
      <p:ext uri="{BB962C8B-B14F-4D97-AF65-F5344CB8AC3E}">
        <p14:creationId xmlns:p14="http://schemas.microsoft.com/office/powerpoint/2010/main" val="3092549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29896"/>
            <a:ext cx="9144398" cy="5799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4AF5628D-6CAD-49BC-8BC1-39FF5CCB509D}"/>
              </a:ext>
            </a:extLst>
          </p:cNvPr>
          <p:cNvSpPr>
            <a:spLocks noGrp="1"/>
          </p:cNvSpPr>
          <p:nvPr>
            <p:ph type="body" sz="quarter" idx="10"/>
          </p:nvPr>
        </p:nvSpPr>
        <p:spPr/>
        <p:txBody>
          <a:bodyPr/>
          <a:lstStyle/>
          <a:p>
            <a:r>
              <a:rPr lang="en-US" dirty="0"/>
              <a:t>Fragments from Qumran Cave 4 describing halakic debates, 4Q396(</a:t>
            </a:r>
            <a:r>
              <a:rPr lang="en-US" dirty="0" err="1"/>
              <a:t>MMTc</a:t>
            </a:r>
            <a:r>
              <a:rPr lang="en-US" dirty="0"/>
              <a:t>)</a:t>
            </a:r>
          </a:p>
        </p:txBody>
      </p:sp>
      <p:sp>
        <p:nvSpPr>
          <p:cNvPr id="3" name="Text Placeholder 2">
            <a:extLst>
              <a:ext uri="{FF2B5EF4-FFF2-40B4-BE49-F238E27FC236}">
                <a16:creationId xmlns:a16="http://schemas.microsoft.com/office/drawing/2014/main" id="{D4E1E6BA-E669-4216-BECB-A3DBE285A0AE}"/>
              </a:ext>
            </a:extLst>
          </p:cNvPr>
          <p:cNvSpPr>
            <a:spLocks noGrp="1"/>
          </p:cNvSpPr>
          <p:nvPr>
            <p:ph type="body" sz="quarter" idx="12"/>
          </p:nvPr>
        </p:nvSpPr>
        <p:spPr/>
        <p:txBody>
          <a:bodyPr/>
          <a:lstStyle/>
          <a:p>
            <a:r>
              <a:rPr lang="en-US" dirty="0"/>
              <a:t>4:1</a:t>
            </a:r>
          </a:p>
        </p:txBody>
      </p:sp>
      <p:sp>
        <p:nvSpPr>
          <p:cNvPr id="4" name="Title 3">
            <a:extLst>
              <a:ext uri="{FF2B5EF4-FFF2-40B4-BE49-F238E27FC236}">
                <a16:creationId xmlns:a16="http://schemas.microsoft.com/office/drawing/2014/main" id="{1D97FE95-0069-460A-9F03-979BF3A9D134}"/>
              </a:ext>
            </a:extLst>
          </p:cNvPr>
          <p:cNvSpPr>
            <a:spLocks noGrp="1"/>
          </p:cNvSpPr>
          <p:nvPr>
            <p:ph type="title"/>
          </p:nvPr>
        </p:nvSpPr>
        <p:spPr/>
        <p:txBody>
          <a:bodyPr/>
          <a:lstStyle/>
          <a:p>
            <a:r>
              <a:rPr lang="en-US" dirty="0"/>
              <a:t>As you received from us how you ought to walk and to please God</a:t>
            </a:r>
          </a:p>
        </p:txBody>
      </p:sp>
    </p:spTree>
    <p:extLst>
      <p:ext uri="{BB962C8B-B14F-4D97-AF65-F5344CB8AC3E}">
        <p14:creationId xmlns:p14="http://schemas.microsoft.com/office/powerpoint/2010/main" val="3229087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Arad Ostracon 24 reverse, circa 600 BC, cl011719049b.jpg"/>
          <p:cNvPicPr>
            <a:picLocks noChangeAspect="1" noChangeArrowheads="1"/>
          </p:cNvPicPr>
          <p:nvPr/>
        </p:nvPicPr>
        <p:blipFill rotWithShape="1">
          <a:blip r:embed="rId3">
            <a:extLst>
              <a:ext uri="{28A0092B-C50C-407E-A947-70E740481C1C}">
                <a14:useLocalDpi xmlns:a14="http://schemas.microsoft.com/office/drawing/2010/main" val="0"/>
              </a:ext>
            </a:extLst>
          </a:blip>
          <a:srcRect t="17250" b="4636"/>
          <a:stretch/>
        </p:blipFill>
        <p:spPr bwMode="auto">
          <a:xfrm>
            <a:off x="466725" y="0"/>
            <a:ext cx="832297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Arad Ostracon 24 (reverse), circa 600 BC</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As also we told you beforehand and solemnly warned you</a:t>
            </a:r>
          </a:p>
        </p:txBody>
      </p:sp>
    </p:spTree>
    <p:extLst>
      <p:ext uri="{BB962C8B-B14F-4D97-AF65-F5344CB8AC3E}">
        <p14:creationId xmlns:p14="http://schemas.microsoft.com/office/powerpoint/2010/main" val="13421855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6725" y="0"/>
            <a:ext cx="8322979" cy="6858000"/>
            <a:chOff x="466725" y="0"/>
            <a:chExt cx="8322979" cy="6858000"/>
          </a:xfrm>
        </p:grpSpPr>
        <p:pic>
          <p:nvPicPr>
            <p:cNvPr id="1026" name="Picture 2" descr="C:\Users\Kris\Documents\Bolen\Arad Ostracon 24 reverse, circa 600 BC, cl011719049b.jpg"/>
            <p:cNvPicPr>
              <a:picLocks noChangeAspect="1" noChangeArrowheads="1"/>
            </p:cNvPicPr>
            <p:nvPr/>
          </p:nvPicPr>
          <p:blipFill rotWithShape="1">
            <a:blip r:embed="rId3">
              <a:extLst>
                <a:ext uri="{28A0092B-C50C-407E-A947-70E740481C1C}">
                  <a14:useLocalDpi xmlns:a14="http://schemas.microsoft.com/office/drawing/2010/main" val="0"/>
                </a:ext>
              </a:extLst>
            </a:blip>
            <a:srcRect t="17250" b="4636"/>
            <a:stretch/>
          </p:blipFill>
          <p:spPr bwMode="auto">
            <a:xfrm>
              <a:off x="466725" y="0"/>
              <a:ext cx="832297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981691" y="3108205"/>
              <a:ext cx="1798367" cy="811426"/>
              <a:chOff x="981691" y="3108205"/>
              <a:chExt cx="1798367" cy="811426"/>
            </a:xfrm>
          </p:grpSpPr>
          <p:sp>
            <p:nvSpPr>
              <p:cNvPr id="13" name="Freeform 12">
                <a:extLst>
                  <a:ext uri="{FF2B5EF4-FFF2-40B4-BE49-F238E27FC236}">
                    <a16:creationId xmlns:a16="http://schemas.microsoft.com/office/drawing/2014/main" id="{B2641E26-C268-DD40-8A28-DBC01BB59494}"/>
                  </a:ext>
                </a:extLst>
              </p:cNvPr>
              <p:cNvSpPr/>
              <p:nvPr/>
            </p:nvSpPr>
            <p:spPr>
              <a:xfrm>
                <a:off x="2447763" y="3108205"/>
                <a:ext cx="332295" cy="514843"/>
              </a:xfrm>
              <a:custGeom>
                <a:avLst/>
                <a:gdLst>
                  <a:gd name="connsiteX0" fmla="*/ 95250 w 323850"/>
                  <a:gd name="connsiteY0" fmla="*/ 434975 h 508000"/>
                  <a:gd name="connsiteX1" fmla="*/ 177800 w 323850"/>
                  <a:gd name="connsiteY1" fmla="*/ 434975 h 508000"/>
                  <a:gd name="connsiteX2" fmla="*/ 19050 w 323850"/>
                  <a:gd name="connsiteY2" fmla="*/ 508000 h 508000"/>
                  <a:gd name="connsiteX3" fmla="*/ 0 w 323850"/>
                  <a:gd name="connsiteY3" fmla="*/ 457200 h 508000"/>
                  <a:gd name="connsiteX4" fmla="*/ 50800 w 323850"/>
                  <a:gd name="connsiteY4" fmla="*/ 381000 h 508000"/>
                  <a:gd name="connsiteX5" fmla="*/ 212725 w 323850"/>
                  <a:gd name="connsiteY5" fmla="*/ 114300 h 508000"/>
                  <a:gd name="connsiteX6" fmla="*/ 273050 w 323850"/>
                  <a:gd name="connsiteY6" fmla="*/ 0 h 508000"/>
                  <a:gd name="connsiteX7" fmla="*/ 304800 w 323850"/>
                  <a:gd name="connsiteY7" fmla="*/ 12700 h 508000"/>
                  <a:gd name="connsiteX8" fmla="*/ 323850 w 323850"/>
                  <a:gd name="connsiteY8" fmla="*/ 53975 h 508000"/>
                  <a:gd name="connsiteX9" fmla="*/ 257175 w 323850"/>
                  <a:gd name="connsiteY9" fmla="*/ 161925 h 508000"/>
                  <a:gd name="connsiteX10" fmla="*/ 161925 w 323850"/>
                  <a:gd name="connsiteY10" fmla="*/ 301625 h 508000"/>
                  <a:gd name="connsiteX11" fmla="*/ 95250 w 323850"/>
                  <a:gd name="connsiteY11" fmla="*/ 434975 h 508000"/>
                  <a:gd name="connsiteX0" fmla="*/ 99369 w 327969"/>
                  <a:gd name="connsiteY0" fmla="*/ 434975 h 508284"/>
                  <a:gd name="connsiteX1" fmla="*/ 181919 w 327969"/>
                  <a:gd name="connsiteY1" fmla="*/ 434975 h 508284"/>
                  <a:gd name="connsiteX2" fmla="*/ 23169 w 327969"/>
                  <a:gd name="connsiteY2" fmla="*/ 508000 h 508284"/>
                  <a:gd name="connsiteX3" fmla="*/ 4119 w 327969"/>
                  <a:gd name="connsiteY3" fmla="*/ 457200 h 508284"/>
                  <a:gd name="connsiteX4" fmla="*/ 54919 w 327969"/>
                  <a:gd name="connsiteY4" fmla="*/ 381000 h 508284"/>
                  <a:gd name="connsiteX5" fmla="*/ 216844 w 327969"/>
                  <a:gd name="connsiteY5" fmla="*/ 114300 h 508284"/>
                  <a:gd name="connsiteX6" fmla="*/ 277169 w 327969"/>
                  <a:gd name="connsiteY6" fmla="*/ 0 h 508284"/>
                  <a:gd name="connsiteX7" fmla="*/ 308919 w 327969"/>
                  <a:gd name="connsiteY7" fmla="*/ 12700 h 508284"/>
                  <a:gd name="connsiteX8" fmla="*/ 327969 w 327969"/>
                  <a:gd name="connsiteY8" fmla="*/ 53975 h 508284"/>
                  <a:gd name="connsiteX9" fmla="*/ 261294 w 327969"/>
                  <a:gd name="connsiteY9" fmla="*/ 161925 h 508284"/>
                  <a:gd name="connsiteX10" fmla="*/ 166044 w 327969"/>
                  <a:gd name="connsiteY10" fmla="*/ 301625 h 508284"/>
                  <a:gd name="connsiteX11" fmla="*/ 99369 w 327969"/>
                  <a:gd name="connsiteY11" fmla="*/ 434975 h 508284"/>
                  <a:gd name="connsiteX0" fmla="*/ 102355 w 330955"/>
                  <a:gd name="connsiteY0" fmla="*/ 434975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102355 w 330955"/>
                  <a:gd name="connsiteY11" fmla="*/ 434975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5569 w 330362"/>
                  <a:gd name="connsiteY0" fmla="*/ 444500 h 508374"/>
                  <a:gd name="connsiteX1" fmla="*/ 170024 w 330362"/>
                  <a:gd name="connsiteY1" fmla="*/ 430212 h 508374"/>
                  <a:gd name="connsiteX2" fmla="*/ 25562 w 330362"/>
                  <a:gd name="connsiteY2" fmla="*/ 508000 h 508374"/>
                  <a:gd name="connsiteX3" fmla="*/ 6512 w 330362"/>
                  <a:gd name="connsiteY3" fmla="*/ 457200 h 508374"/>
                  <a:gd name="connsiteX4" fmla="*/ 57312 w 330362"/>
                  <a:gd name="connsiteY4" fmla="*/ 381000 h 508374"/>
                  <a:gd name="connsiteX5" fmla="*/ 219237 w 330362"/>
                  <a:gd name="connsiteY5" fmla="*/ 114300 h 508374"/>
                  <a:gd name="connsiteX6" fmla="*/ 279562 w 330362"/>
                  <a:gd name="connsiteY6" fmla="*/ 0 h 508374"/>
                  <a:gd name="connsiteX7" fmla="*/ 311312 w 330362"/>
                  <a:gd name="connsiteY7" fmla="*/ 12700 h 508374"/>
                  <a:gd name="connsiteX8" fmla="*/ 330362 w 330362"/>
                  <a:gd name="connsiteY8" fmla="*/ 53975 h 508374"/>
                  <a:gd name="connsiteX9" fmla="*/ 263687 w 330362"/>
                  <a:gd name="connsiteY9" fmla="*/ 161925 h 508374"/>
                  <a:gd name="connsiteX10" fmla="*/ 168437 w 330362"/>
                  <a:gd name="connsiteY10" fmla="*/ 301625 h 508374"/>
                  <a:gd name="connsiteX11" fmla="*/ 75569 w 330362"/>
                  <a:gd name="connsiteY11" fmla="*/ 444500 h 508374"/>
                  <a:gd name="connsiteX0" fmla="*/ 75569 w 332295"/>
                  <a:gd name="connsiteY0" fmla="*/ 450969 h 514843"/>
                  <a:gd name="connsiteX1" fmla="*/ 170024 w 332295"/>
                  <a:gd name="connsiteY1" fmla="*/ 436681 h 514843"/>
                  <a:gd name="connsiteX2" fmla="*/ 25562 w 332295"/>
                  <a:gd name="connsiteY2" fmla="*/ 514469 h 514843"/>
                  <a:gd name="connsiteX3" fmla="*/ 6512 w 332295"/>
                  <a:gd name="connsiteY3" fmla="*/ 463669 h 514843"/>
                  <a:gd name="connsiteX4" fmla="*/ 57312 w 332295"/>
                  <a:gd name="connsiteY4" fmla="*/ 387469 h 514843"/>
                  <a:gd name="connsiteX5" fmla="*/ 219237 w 332295"/>
                  <a:gd name="connsiteY5" fmla="*/ 120769 h 514843"/>
                  <a:gd name="connsiteX6" fmla="*/ 279562 w 332295"/>
                  <a:gd name="connsiteY6" fmla="*/ 6469 h 514843"/>
                  <a:gd name="connsiteX7" fmla="*/ 311312 w 332295"/>
                  <a:gd name="connsiteY7" fmla="*/ 19169 h 514843"/>
                  <a:gd name="connsiteX8" fmla="*/ 330362 w 332295"/>
                  <a:gd name="connsiteY8" fmla="*/ 60444 h 514843"/>
                  <a:gd name="connsiteX9" fmla="*/ 263687 w 332295"/>
                  <a:gd name="connsiteY9" fmla="*/ 168394 h 514843"/>
                  <a:gd name="connsiteX10" fmla="*/ 168437 w 332295"/>
                  <a:gd name="connsiteY10" fmla="*/ 308094 h 514843"/>
                  <a:gd name="connsiteX11" fmla="*/ 75569 w 332295"/>
                  <a:gd name="connsiteY11" fmla="*/ 450969 h 51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295" h="514843">
                    <a:moveTo>
                      <a:pt x="75569" y="450969"/>
                    </a:moveTo>
                    <a:cubicBezTo>
                      <a:pt x="78215" y="473194"/>
                      <a:pt x="153188" y="412238"/>
                      <a:pt x="170024" y="436681"/>
                    </a:cubicBezTo>
                    <a:cubicBezTo>
                      <a:pt x="186635" y="460797"/>
                      <a:pt x="52814" y="509971"/>
                      <a:pt x="25562" y="514469"/>
                    </a:cubicBezTo>
                    <a:cubicBezTo>
                      <a:pt x="-1690" y="518967"/>
                      <a:pt x="-5590" y="481822"/>
                      <a:pt x="6512" y="463669"/>
                    </a:cubicBezTo>
                    <a:lnTo>
                      <a:pt x="57312" y="387469"/>
                    </a:lnTo>
                    <a:lnTo>
                      <a:pt x="219237" y="120769"/>
                    </a:lnTo>
                    <a:lnTo>
                      <a:pt x="279562" y="6469"/>
                    </a:lnTo>
                    <a:cubicBezTo>
                      <a:pt x="294908" y="-10464"/>
                      <a:pt x="302845" y="10173"/>
                      <a:pt x="311312" y="19169"/>
                    </a:cubicBezTo>
                    <a:cubicBezTo>
                      <a:pt x="319779" y="28165"/>
                      <a:pt x="338299" y="35573"/>
                      <a:pt x="330362" y="60444"/>
                    </a:cubicBezTo>
                    <a:lnTo>
                      <a:pt x="263687" y="168394"/>
                    </a:lnTo>
                    <a:lnTo>
                      <a:pt x="168437" y="308094"/>
                    </a:lnTo>
                    <a:lnTo>
                      <a:pt x="75569" y="450969"/>
                    </a:ln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4" name="Freeform 13">
                <a:extLst>
                  <a:ext uri="{FF2B5EF4-FFF2-40B4-BE49-F238E27FC236}">
                    <a16:creationId xmlns:a16="http://schemas.microsoft.com/office/drawing/2014/main" id="{D9C82962-1212-4F4C-AB51-C88AC05C55BF}"/>
                  </a:ext>
                </a:extLst>
              </p:cNvPr>
              <p:cNvSpPr/>
              <p:nvPr/>
            </p:nvSpPr>
            <p:spPr>
              <a:xfrm>
                <a:off x="1999710" y="3371037"/>
                <a:ext cx="432340" cy="398287"/>
              </a:xfrm>
              <a:custGeom>
                <a:avLst/>
                <a:gdLst>
                  <a:gd name="connsiteX0" fmla="*/ 0 w 441325"/>
                  <a:gd name="connsiteY0" fmla="*/ 307975 h 393700"/>
                  <a:gd name="connsiteX1" fmla="*/ 184150 w 441325"/>
                  <a:gd name="connsiteY1" fmla="*/ 136525 h 393700"/>
                  <a:gd name="connsiteX2" fmla="*/ 269875 w 441325"/>
                  <a:gd name="connsiteY2" fmla="*/ 66675 h 393700"/>
                  <a:gd name="connsiteX3" fmla="*/ 396875 w 441325"/>
                  <a:gd name="connsiteY3" fmla="*/ 0 h 393700"/>
                  <a:gd name="connsiteX4" fmla="*/ 279400 w 441325"/>
                  <a:gd name="connsiteY4" fmla="*/ 104775 h 393700"/>
                  <a:gd name="connsiteX5" fmla="*/ 387350 w 441325"/>
                  <a:gd name="connsiteY5" fmla="*/ 165100 h 393700"/>
                  <a:gd name="connsiteX6" fmla="*/ 441325 w 441325"/>
                  <a:gd name="connsiteY6" fmla="*/ 263525 h 393700"/>
                  <a:gd name="connsiteX7" fmla="*/ 381000 w 441325"/>
                  <a:gd name="connsiteY7" fmla="*/ 311150 h 393700"/>
                  <a:gd name="connsiteX8" fmla="*/ 307975 w 441325"/>
                  <a:gd name="connsiteY8" fmla="*/ 257175 h 393700"/>
                  <a:gd name="connsiteX9" fmla="*/ 98425 w 441325"/>
                  <a:gd name="connsiteY9" fmla="*/ 393700 h 393700"/>
                  <a:gd name="connsiteX10" fmla="*/ 279400 w 441325"/>
                  <a:gd name="connsiteY10" fmla="*/ 238125 h 393700"/>
                  <a:gd name="connsiteX11" fmla="*/ 244475 w 441325"/>
                  <a:gd name="connsiteY11" fmla="*/ 206375 h 393700"/>
                  <a:gd name="connsiteX12" fmla="*/ 69850 w 441325"/>
                  <a:gd name="connsiteY12" fmla="*/ 346075 h 393700"/>
                  <a:gd name="connsiteX13" fmla="*/ 212725 w 441325"/>
                  <a:gd name="connsiteY13" fmla="*/ 190500 h 393700"/>
                  <a:gd name="connsiteX14" fmla="*/ 190500 w 441325"/>
                  <a:gd name="connsiteY14" fmla="*/ 168275 h 393700"/>
                  <a:gd name="connsiteX15" fmla="*/ 0 w 441325"/>
                  <a:gd name="connsiteY15" fmla="*/ 307975 h 393700"/>
                  <a:gd name="connsiteX0" fmla="*/ 0 w 441325"/>
                  <a:gd name="connsiteY0" fmla="*/ 307975 h 393700"/>
                  <a:gd name="connsiteX1" fmla="*/ 184150 w 441325"/>
                  <a:gd name="connsiteY1" fmla="*/ 136525 h 393700"/>
                  <a:gd name="connsiteX2" fmla="*/ 269875 w 441325"/>
                  <a:gd name="connsiteY2" fmla="*/ 66675 h 393700"/>
                  <a:gd name="connsiteX3" fmla="*/ 396875 w 441325"/>
                  <a:gd name="connsiteY3" fmla="*/ 0 h 393700"/>
                  <a:gd name="connsiteX4" fmla="*/ 279400 w 441325"/>
                  <a:gd name="connsiteY4" fmla="*/ 104775 h 393700"/>
                  <a:gd name="connsiteX5" fmla="*/ 387350 w 441325"/>
                  <a:gd name="connsiteY5" fmla="*/ 165100 h 393700"/>
                  <a:gd name="connsiteX6" fmla="*/ 441325 w 441325"/>
                  <a:gd name="connsiteY6" fmla="*/ 263525 h 393700"/>
                  <a:gd name="connsiteX7" fmla="*/ 352425 w 441325"/>
                  <a:gd name="connsiteY7" fmla="*/ 289719 h 393700"/>
                  <a:gd name="connsiteX8" fmla="*/ 307975 w 441325"/>
                  <a:gd name="connsiteY8" fmla="*/ 257175 h 393700"/>
                  <a:gd name="connsiteX9" fmla="*/ 98425 w 441325"/>
                  <a:gd name="connsiteY9" fmla="*/ 393700 h 393700"/>
                  <a:gd name="connsiteX10" fmla="*/ 279400 w 441325"/>
                  <a:gd name="connsiteY10" fmla="*/ 238125 h 393700"/>
                  <a:gd name="connsiteX11" fmla="*/ 244475 w 441325"/>
                  <a:gd name="connsiteY11" fmla="*/ 206375 h 393700"/>
                  <a:gd name="connsiteX12" fmla="*/ 69850 w 441325"/>
                  <a:gd name="connsiteY12" fmla="*/ 346075 h 393700"/>
                  <a:gd name="connsiteX13" fmla="*/ 212725 w 441325"/>
                  <a:gd name="connsiteY13" fmla="*/ 190500 h 393700"/>
                  <a:gd name="connsiteX14" fmla="*/ 190500 w 441325"/>
                  <a:gd name="connsiteY14" fmla="*/ 168275 h 393700"/>
                  <a:gd name="connsiteX15" fmla="*/ 0 w 441325"/>
                  <a:gd name="connsiteY15"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387350 w 431800"/>
                  <a:gd name="connsiteY5" fmla="*/ 165100 h 393700"/>
                  <a:gd name="connsiteX6" fmla="*/ 431800 w 431800"/>
                  <a:gd name="connsiteY6" fmla="*/ 201613 h 393700"/>
                  <a:gd name="connsiteX7" fmla="*/ 352425 w 431800"/>
                  <a:gd name="connsiteY7" fmla="*/ 289719 h 393700"/>
                  <a:gd name="connsiteX8" fmla="*/ 307975 w 431800"/>
                  <a:gd name="connsiteY8" fmla="*/ 257175 h 393700"/>
                  <a:gd name="connsiteX9" fmla="*/ 98425 w 431800"/>
                  <a:gd name="connsiteY9" fmla="*/ 393700 h 393700"/>
                  <a:gd name="connsiteX10" fmla="*/ 279400 w 431800"/>
                  <a:gd name="connsiteY10" fmla="*/ 238125 h 393700"/>
                  <a:gd name="connsiteX11" fmla="*/ 244475 w 431800"/>
                  <a:gd name="connsiteY11" fmla="*/ 206375 h 393700"/>
                  <a:gd name="connsiteX12" fmla="*/ 69850 w 431800"/>
                  <a:gd name="connsiteY12" fmla="*/ 346075 h 393700"/>
                  <a:gd name="connsiteX13" fmla="*/ 212725 w 431800"/>
                  <a:gd name="connsiteY13" fmla="*/ 190500 h 393700"/>
                  <a:gd name="connsiteX14" fmla="*/ 190500 w 431800"/>
                  <a:gd name="connsiteY14" fmla="*/ 168275 h 393700"/>
                  <a:gd name="connsiteX15" fmla="*/ 0 w 431800"/>
                  <a:gd name="connsiteY15"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93687 w 431800"/>
                  <a:gd name="connsiteY4" fmla="*/ 100013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52965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52965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48203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48203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2340" h="398287">
                    <a:moveTo>
                      <a:pt x="540" y="311962"/>
                    </a:moveTo>
                    <a:cubicBezTo>
                      <a:pt x="-9514" y="288150"/>
                      <a:pt x="123307" y="197662"/>
                      <a:pt x="184690" y="140512"/>
                    </a:cubicBezTo>
                    <a:lnTo>
                      <a:pt x="270415" y="70662"/>
                    </a:lnTo>
                    <a:cubicBezTo>
                      <a:pt x="312748" y="48437"/>
                      <a:pt x="376514" y="-16651"/>
                      <a:pt x="397415" y="3987"/>
                    </a:cubicBezTo>
                    <a:lnTo>
                      <a:pt x="294227" y="104000"/>
                    </a:lnTo>
                    <a:cubicBezTo>
                      <a:pt x="345027" y="136279"/>
                      <a:pt x="372015" y="144746"/>
                      <a:pt x="432340" y="205600"/>
                    </a:cubicBezTo>
                    <a:cubicBezTo>
                      <a:pt x="404294" y="234969"/>
                      <a:pt x="381012" y="295293"/>
                      <a:pt x="348203" y="293706"/>
                    </a:cubicBezTo>
                    <a:lnTo>
                      <a:pt x="308515" y="261162"/>
                    </a:lnTo>
                    <a:cubicBezTo>
                      <a:pt x="238665" y="306670"/>
                      <a:pt x="121190" y="406948"/>
                      <a:pt x="98965" y="397687"/>
                    </a:cubicBezTo>
                    <a:cubicBezTo>
                      <a:pt x="99759" y="379167"/>
                      <a:pt x="219615" y="293970"/>
                      <a:pt x="279940" y="242112"/>
                    </a:cubicBezTo>
                    <a:lnTo>
                      <a:pt x="245015" y="210362"/>
                    </a:lnTo>
                    <a:cubicBezTo>
                      <a:pt x="186807" y="256929"/>
                      <a:pt x="88117" y="360645"/>
                      <a:pt x="70390" y="350062"/>
                    </a:cubicBezTo>
                    <a:cubicBezTo>
                      <a:pt x="60865" y="333922"/>
                      <a:pt x="165640" y="246345"/>
                      <a:pt x="213265" y="194487"/>
                    </a:cubicBezTo>
                    <a:lnTo>
                      <a:pt x="191040" y="172262"/>
                    </a:lnTo>
                    <a:cubicBezTo>
                      <a:pt x="127540" y="218829"/>
                      <a:pt x="21178" y="336832"/>
                      <a:pt x="540" y="311962"/>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5" name="Freeform 14"/>
              <p:cNvSpPr/>
              <p:nvPr/>
            </p:nvSpPr>
            <p:spPr>
              <a:xfrm>
                <a:off x="981691" y="3633788"/>
                <a:ext cx="316090" cy="285843"/>
              </a:xfrm>
              <a:custGeom>
                <a:avLst/>
                <a:gdLst>
                  <a:gd name="connsiteX0" fmla="*/ 311943 w 311943"/>
                  <a:gd name="connsiteY0" fmla="*/ 223837 h 280987"/>
                  <a:gd name="connsiteX1" fmla="*/ 202406 w 311943"/>
                  <a:gd name="connsiteY1" fmla="*/ 76200 h 280987"/>
                  <a:gd name="connsiteX2" fmla="*/ 242887 w 311943"/>
                  <a:gd name="connsiteY2" fmla="*/ 35718 h 280987"/>
                  <a:gd name="connsiteX3" fmla="*/ 211931 w 311943"/>
                  <a:gd name="connsiteY3" fmla="*/ 0 h 280987"/>
                  <a:gd name="connsiteX4" fmla="*/ 57150 w 311943"/>
                  <a:gd name="connsiteY4" fmla="*/ 119062 h 280987"/>
                  <a:gd name="connsiteX5" fmla="*/ 0 w 311943"/>
                  <a:gd name="connsiteY5" fmla="*/ 280987 h 280987"/>
                  <a:gd name="connsiteX6" fmla="*/ 185737 w 311943"/>
                  <a:gd name="connsiteY6" fmla="*/ 252412 h 280987"/>
                  <a:gd name="connsiteX7" fmla="*/ 157162 w 311943"/>
                  <a:gd name="connsiteY7" fmla="*/ 221456 h 280987"/>
                  <a:gd name="connsiteX8" fmla="*/ 42862 w 311943"/>
                  <a:gd name="connsiteY8" fmla="*/ 245268 h 280987"/>
                  <a:gd name="connsiteX9" fmla="*/ 114300 w 311943"/>
                  <a:gd name="connsiteY9" fmla="*/ 180975 h 280987"/>
                  <a:gd name="connsiteX10" fmla="*/ 230981 w 311943"/>
                  <a:gd name="connsiteY10" fmla="*/ 273843 h 280987"/>
                  <a:gd name="connsiteX11" fmla="*/ 311943 w 311943"/>
                  <a:gd name="connsiteY11" fmla="*/ 223837 h 280987"/>
                  <a:gd name="connsiteX0" fmla="*/ 317655 w 317655"/>
                  <a:gd name="connsiteY0" fmla="*/ 223837 h 287511"/>
                  <a:gd name="connsiteX1" fmla="*/ 208118 w 317655"/>
                  <a:gd name="connsiteY1" fmla="*/ 76200 h 287511"/>
                  <a:gd name="connsiteX2" fmla="*/ 248599 w 317655"/>
                  <a:gd name="connsiteY2" fmla="*/ 35718 h 287511"/>
                  <a:gd name="connsiteX3" fmla="*/ 217643 w 317655"/>
                  <a:gd name="connsiteY3" fmla="*/ 0 h 287511"/>
                  <a:gd name="connsiteX4" fmla="*/ 62862 w 317655"/>
                  <a:gd name="connsiteY4" fmla="*/ 119062 h 287511"/>
                  <a:gd name="connsiteX5" fmla="*/ 5712 w 317655"/>
                  <a:gd name="connsiteY5" fmla="*/ 280987 h 287511"/>
                  <a:gd name="connsiteX6" fmla="*/ 191449 w 317655"/>
                  <a:gd name="connsiteY6" fmla="*/ 252412 h 287511"/>
                  <a:gd name="connsiteX7" fmla="*/ 162874 w 317655"/>
                  <a:gd name="connsiteY7" fmla="*/ 221456 h 287511"/>
                  <a:gd name="connsiteX8" fmla="*/ 48574 w 317655"/>
                  <a:gd name="connsiteY8" fmla="*/ 245268 h 287511"/>
                  <a:gd name="connsiteX9" fmla="*/ 120012 w 317655"/>
                  <a:gd name="connsiteY9" fmla="*/ 180975 h 287511"/>
                  <a:gd name="connsiteX10" fmla="*/ 236693 w 317655"/>
                  <a:gd name="connsiteY10" fmla="*/ 273843 h 287511"/>
                  <a:gd name="connsiteX11" fmla="*/ 317655 w 317655"/>
                  <a:gd name="connsiteY11" fmla="*/ 223837 h 287511"/>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835 w 315835"/>
                  <a:gd name="connsiteY0" fmla="*/ 223837 h 285843"/>
                  <a:gd name="connsiteX1" fmla="*/ 206298 w 315835"/>
                  <a:gd name="connsiteY1" fmla="*/ 76200 h 285843"/>
                  <a:gd name="connsiteX2" fmla="*/ 246779 w 315835"/>
                  <a:gd name="connsiteY2" fmla="*/ 35718 h 285843"/>
                  <a:gd name="connsiteX3" fmla="*/ 215823 w 315835"/>
                  <a:gd name="connsiteY3" fmla="*/ 0 h 285843"/>
                  <a:gd name="connsiteX4" fmla="*/ 80092 w 315835"/>
                  <a:gd name="connsiteY4" fmla="*/ 116680 h 285843"/>
                  <a:gd name="connsiteX5" fmla="*/ 3892 w 315835"/>
                  <a:gd name="connsiteY5" fmla="*/ 280987 h 285843"/>
                  <a:gd name="connsiteX6" fmla="*/ 199154 w 315835"/>
                  <a:gd name="connsiteY6" fmla="*/ 240506 h 285843"/>
                  <a:gd name="connsiteX7" fmla="*/ 161054 w 315835"/>
                  <a:gd name="connsiteY7" fmla="*/ 221456 h 285843"/>
                  <a:gd name="connsiteX8" fmla="*/ 46754 w 315835"/>
                  <a:gd name="connsiteY8" fmla="*/ 245268 h 285843"/>
                  <a:gd name="connsiteX9" fmla="*/ 118192 w 315835"/>
                  <a:gd name="connsiteY9" fmla="*/ 180975 h 285843"/>
                  <a:gd name="connsiteX10" fmla="*/ 234873 w 315835"/>
                  <a:gd name="connsiteY10" fmla="*/ 273843 h 285843"/>
                  <a:gd name="connsiteX11" fmla="*/ 315835 w 315835"/>
                  <a:gd name="connsiteY11" fmla="*/ 223837 h 285843"/>
                  <a:gd name="connsiteX0" fmla="*/ 315835 w 315835"/>
                  <a:gd name="connsiteY0" fmla="*/ 223837 h 285843"/>
                  <a:gd name="connsiteX1" fmla="*/ 206298 w 315835"/>
                  <a:gd name="connsiteY1" fmla="*/ 76200 h 285843"/>
                  <a:gd name="connsiteX2" fmla="*/ 246779 w 315835"/>
                  <a:gd name="connsiteY2" fmla="*/ 35718 h 285843"/>
                  <a:gd name="connsiteX3" fmla="*/ 215823 w 315835"/>
                  <a:gd name="connsiteY3" fmla="*/ 0 h 285843"/>
                  <a:gd name="connsiteX4" fmla="*/ 80092 w 315835"/>
                  <a:gd name="connsiteY4" fmla="*/ 116680 h 285843"/>
                  <a:gd name="connsiteX5" fmla="*/ 3892 w 315835"/>
                  <a:gd name="connsiteY5" fmla="*/ 280987 h 285843"/>
                  <a:gd name="connsiteX6" fmla="*/ 199154 w 315835"/>
                  <a:gd name="connsiteY6" fmla="*/ 240506 h 285843"/>
                  <a:gd name="connsiteX7" fmla="*/ 161054 w 315835"/>
                  <a:gd name="connsiteY7" fmla="*/ 221456 h 285843"/>
                  <a:gd name="connsiteX8" fmla="*/ 46754 w 315835"/>
                  <a:gd name="connsiteY8" fmla="*/ 245268 h 285843"/>
                  <a:gd name="connsiteX9" fmla="*/ 118192 w 315835"/>
                  <a:gd name="connsiteY9" fmla="*/ 180975 h 285843"/>
                  <a:gd name="connsiteX10" fmla="*/ 234873 w 315835"/>
                  <a:gd name="connsiteY10" fmla="*/ 273843 h 285843"/>
                  <a:gd name="connsiteX11" fmla="*/ 315835 w 315835"/>
                  <a:gd name="connsiteY11" fmla="*/ 223837 h 285843"/>
                  <a:gd name="connsiteX0" fmla="*/ 316090 w 316090"/>
                  <a:gd name="connsiteY0" fmla="*/ 223837 h 285843"/>
                  <a:gd name="connsiteX1" fmla="*/ 206553 w 316090"/>
                  <a:gd name="connsiteY1" fmla="*/ 7620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8447 w 316090"/>
                  <a:gd name="connsiteY9" fmla="*/ 180975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8447 w 316090"/>
                  <a:gd name="connsiteY9" fmla="*/ 180975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090" h="285843">
                    <a:moveTo>
                      <a:pt x="316090" y="223837"/>
                    </a:moveTo>
                    <a:lnTo>
                      <a:pt x="192266" y="95250"/>
                    </a:lnTo>
                    <a:lnTo>
                      <a:pt x="247034" y="35718"/>
                    </a:lnTo>
                    <a:lnTo>
                      <a:pt x="216078" y="0"/>
                    </a:lnTo>
                    <a:cubicBezTo>
                      <a:pt x="188297" y="13494"/>
                      <a:pt x="118050" y="76993"/>
                      <a:pt x="80347" y="116680"/>
                    </a:cubicBezTo>
                    <a:cubicBezTo>
                      <a:pt x="39946" y="159207"/>
                      <a:pt x="-15697" y="260349"/>
                      <a:pt x="4147" y="280987"/>
                    </a:cubicBezTo>
                    <a:cubicBezTo>
                      <a:pt x="23991" y="301625"/>
                      <a:pt x="173215" y="250428"/>
                      <a:pt x="199409" y="240506"/>
                    </a:cubicBezTo>
                    <a:lnTo>
                      <a:pt x="168452" y="219075"/>
                    </a:lnTo>
                    <a:cubicBezTo>
                      <a:pt x="130352" y="227012"/>
                      <a:pt x="97015" y="249237"/>
                      <a:pt x="66059" y="233362"/>
                    </a:cubicBezTo>
                    <a:cubicBezTo>
                      <a:pt x="68441" y="202406"/>
                      <a:pt x="89871" y="192881"/>
                      <a:pt x="113684" y="171450"/>
                    </a:cubicBezTo>
                    <a:lnTo>
                      <a:pt x="235128" y="273843"/>
                    </a:lnTo>
                    <a:cubicBezTo>
                      <a:pt x="278783" y="269080"/>
                      <a:pt x="315297" y="238125"/>
                      <a:pt x="316090" y="223837"/>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p:nvPr/>
            </p:nvSpPr>
            <p:spPr>
              <a:xfrm>
                <a:off x="1662113" y="3575441"/>
                <a:ext cx="245326" cy="221153"/>
              </a:xfrm>
              <a:custGeom>
                <a:avLst/>
                <a:gdLst>
                  <a:gd name="connsiteX0" fmla="*/ 233362 w 233362"/>
                  <a:gd name="connsiteY0" fmla="*/ 0 h 211931"/>
                  <a:gd name="connsiteX1" fmla="*/ 83343 w 233362"/>
                  <a:gd name="connsiteY1" fmla="*/ 54769 h 211931"/>
                  <a:gd name="connsiteX2" fmla="*/ 4762 w 233362"/>
                  <a:gd name="connsiteY2" fmla="*/ 207169 h 211931"/>
                  <a:gd name="connsiteX3" fmla="*/ 92868 w 233362"/>
                  <a:gd name="connsiteY3" fmla="*/ 150019 h 211931"/>
                  <a:gd name="connsiteX4" fmla="*/ 114300 w 233362"/>
                  <a:gd name="connsiteY4" fmla="*/ 88106 h 211931"/>
                  <a:gd name="connsiteX5" fmla="*/ 171450 w 233362"/>
                  <a:gd name="connsiteY5" fmla="*/ 80962 h 211931"/>
                  <a:gd name="connsiteX6" fmla="*/ 152400 w 233362"/>
                  <a:gd name="connsiteY6" fmla="*/ 133350 h 211931"/>
                  <a:gd name="connsiteX7" fmla="*/ 90487 w 233362"/>
                  <a:gd name="connsiteY7" fmla="*/ 147637 h 211931"/>
                  <a:gd name="connsiteX8" fmla="*/ 0 w 233362"/>
                  <a:gd name="connsiteY8" fmla="*/ 211931 h 211931"/>
                  <a:gd name="connsiteX9" fmla="*/ 209550 w 233362"/>
                  <a:gd name="connsiteY9" fmla="*/ 145256 h 211931"/>
                  <a:gd name="connsiteX10" fmla="*/ 233362 w 233362"/>
                  <a:gd name="connsiteY10" fmla="*/ 0 h 211931"/>
                  <a:gd name="connsiteX0" fmla="*/ 233362 w 233362"/>
                  <a:gd name="connsiteY0" fmla="*/ 3578 h 215509"/>
                  <a:gd name="connsiteX1" fmla="*/ 83343 w 233362"/>
                  <a:gd name="connsiteY1" fmla="*/ 58347 h 215509"/>
                  <a:gd name="connsiteX2" fmla="*/ 4762 w 233362"/>
                  <a:gd name="connsiteY2" fmla="*/ 210747 h 215509"/>
                  <a:gd name="connsiteX3" fmla="*/ 92868 w 233362"/>
                  <a:gd name="connsiteY3" fmla="*/ 153597 h 215509"/>
                  <a:gd name="connsiteX4" fmla="*/ 114300 w 233362"/>
                  <a:gd name="connsiteY4" fmla="*/ 91684 h 215509"/>
                  <a:gd name="connsiteX5" fmla="*/ 171450 w 233362"/>
                  <a:gd name="connsiteY5" fmla="*/ 84540 h 215509"/>
                  <a:gd name="connsiteX6" fmla="*/ 152400 w 233362"/>
                  <a:gd name="connsiteY6" fmla="*/ 136928 h 215509"/>
                  <a:gd name="connsiteX7" fmla="*/ 90487 w 233362"/>
                  <a:gd name="connsiteY7" fmla="*/ 151215 h 215509"/>
                  <a:gd name="connsiteX8" fmla="*/ 0 w 233362"/>
                  <a:gd name="connsiteY8" fmla="*/ 215509 h 215509"/>
                  <a:gd name="connsiteX9" fmla="*/ 209550 w 233362"/>
                  <a:gd name="connsiteY9" fmla="*/ 148834 h 215509"/>
                  <a:gd name="connsiteX10" fmla="*/ 233362 w 233362"/>
                  <a:gd name="connsiteY10" fmla="*/ 3578 h 215509"/>
                  <a:gd name="connsiteX0" fmla="*/ 233362 w 245326"/>
                  <a:gd name="connsiteY0" fmla="*/ 3578 h 215509"/>
                  <a:gd name="connsiteX1" fmla="*/ 83343 w 245326"/>
                  <a:gd name="connsiteY1" fmla="*/ 58347 h 215509"/>
                  <a:gd name="connsiteX2" fmla="*/ 4762 w 245326"/>
                  <a:gd name="connsiteY2" fmla="*/ 210747 h 215509"/>
                  <a:gd name="connsiteX3" fmla="*/ 92868 w 245326"/>
                  <a:gd name="connsiteY3" fmla="*/ 153597 h 215509"/>
                  <a:gd name="connsiteX4" fmla="*/ 114300 w 245326"/>
                  <a:gd name="connsiteY4" fmla="*/ 91684 h 215509"/>
                  <a:gd name="connsiteX5" fmla="*/ 171450 w 245326"/>
                  <a:gd name="connsiteY5" fmla="*/ 84540 h 215509"/>
                  <a:gd name="connsiteX6" fmla="*/ 152400 w 245326"/>
                  <a:gd name="connsiteY6" fmla="*/ 136928 h 215509"/>
                  <a:gd name="connsiteX7" fmla="*/ 90487 w 245326"/>
                  <a:gd name="connsiteY7" fmla="*/ 151215 h 215509"/>
                  <a:gd name="connsiteX8" fmla="*/ 0 w 245326"/>
                  <a:gd name="connsiteY8" fmla="*/ 215509 h 215509"/>
                  <a:gd name="connsiteX9" fmla="*/ 209550 w 245326"/>
                  <a:gd name="connsiteY9" fmla="*/ 148834 h 215509"/>
                  <a:gd name="connsiteX10" fmla="*/ 233362 w 245326"/>
                  <a:gd name="connsiteY10" fmla="*/ 3578 h 215509"/>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2869 w 245326"/>
                  <a:gd name="connsiteY7" fmla="*/ 165503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2869 w 245326"/>
                  <a:gd name="connsiteY7" fmla="*/ 165503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88106 w 245326"/>
                  <a:gd name="connsiteY7" fmla="*/ 153597 h 221153"/>
                  <a:gd name="connsiteX8" fmla="*/ 0 w 245326"/>
                  <a:gd name="connsiteY8" fmla="*/ 215509 h 221153"/>
                  <a:gd name="connsiteX9" fmla="*/ 209550 w 245326"/>
                  <a:gd name="connsiteY9" fmla="*/ 148834 h 221153"/>
                  <a:gd name="connsiteX10" fmla="*/ 233362 w 245326"/>
                  <a:gd name="connsiteY10" fmla="*/ 3578 h 22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26" h="221153">
                    <a:moveTo>
                      <a:pt x="233362" y="3578"/>
                    </a:moveTo>
                    <a:cubicBezTo>
                      <a:pt x="212327" y="-11503"/>
                      <a:pt x="121443" y="23819"/>
                      <a:pt x="83343" y="58347"/>
                    </a:cubicBezTo>
                    <a:cubicBezTo>
                      <a:pt x="45243" y="92875"/>
                      <a:pt x="3175" y="194872"/>
                      <a:pt x="4762" y="210747"/>
                    </a:cubicBezTo>
                    <a:lnTo>
                      <a:pt x="92868" y="153597"/>
                    </a:lnTo>
                    <a:cubicBezTo>
                      <a:pt x="87312" y="138515"/>
                      <a:pt x="101203" y="103193"/>
                      <a:pt x="114300" y="91684"/>
                    </a:cubicBezTo>
                    <a:cubicBezTo>
                      <a:pt x="127397" y="80175"/>
                      <a:pt x="165100" y="76999"/>
                      <a:pt x="171450" y="84540"/>
                    </a:cubicBezTo>
                    <a:cubicBezTo>
                      <a:pt x="165100" y="102003"/>
                      <a:pt x="166291" y="125419"/>
                      <a:pt x="152400" y="136928"/>
                    </a:cubicBezTo>
                    <a:cubicBezTo>
                      <a:pt x="138509" y="148437"/>
                      <a:pt x="106362" y="157169"/>
                      <a:pt x="88106" y="153597"/>
                    </a:cubicBezTo>
                    <a:lnTo>
                      <a:pt x="0" y="215509"/>
                    </a:lnTo>
                    <a:cubicBezTo>
                      <a:pt x="19844" y="238925"/>
                      <a:pt x="170656" y="184156"/>
                      <a:pt x="209550" y="148834"/>
                    </a:cubicBezTo>
                    <a:cubicBezTo>
                      <a:pt x="248444" y="113512"/>
                      <a:pt x="254397" y="18659"/>
                      <a:pt x="233362" y="3578"/>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Freeform 16"/>
              <p:cNvSpPr/>
              <p:nvPr/>
            </p:nvSpPr>
            <p:spPr>
              <a:xfrm>
                <a:off x="1347956" y="3607593"/>
                <a:ext cx="292723" cy="288131"/>
              </a:xfrm>
              <a:custGeom>
                <a:avLst/>
                <a:gdLst>
                  <a:gd name="connsiteX0" fmla="*/ 19050 w 266700"/>
                  <a:gd name="connsiteY0" fmla="*/ 135731 h 292893"/>
                  <a:gd name="connsiteX1" fmla="*/ 185738 w 266700"/>
                  <a:gd name="connsiteY1" fmla="*/ 0 h 292893"/>
                  <a:gd name="connsiteX2" fmla="*/ 207169 w 266700"/>
                  <a:gd name="connsiteY2" fmla="*/ 80962 h 292893"/>
                  <a:gd name="connsiteX3" fmla="*/ 261938 w 266700"/>
                  <a:gd name="connsiteY3" fmla="*/ 47625 h 292893"/>
                  <a:gd name="connsiteX4" fmla="*/ 266700 w 266700"/>
                  <a:gd name="connsiteY4" fmla="*/ 92868 h 292893"/>
                  <a:gd name="connsiteX5" fmla="*/ 226219 w 266700"/>
                  <a:gd name="connsiteY5" fmla="*/ 128587 h 292893"/>
                  <a:gd name="connsiteX6" fmla="*/ 247650 w 266700"/>
                  <a:gd name="connsiteY6" fmla="*/ 228600 h 292893"/>
                  <a:gd name="connsiteX7" fmla="*/ 164307 w 266700"/>
                  <a:gd name="connsiteY7" fmla="*/ 292893 h 292893"/>
                  <a:gd name="connsiteX8" fmla="*/ 138113 w 266700"/>
                  <a:gd name="connsiteY8" fmla="*/ 192881 h 292893"/>
                  <a:gd name="connsiteX9" fmla="*/ 2382 w 266700"/>
                  <a:gd name="connsiteY9" fmla="*/ 283368 h 292893"/>
                  <a:gd name="connsiteX10" fmla="*/ 0 w 266700"/>
                  <a:gd name="connsiteY10" fmla="*/ 245268 h 292893"/>
                  <a:gd name="connsiteX11" fmla="*/ 119063 w 266700"/>
                  <a:gd name="connsiteY11" fmla="*/ 152400 h 292893"/>
                  <a:gd name="connsiteX12" fmla="*/ 97632 w 266700"/>
                  <a:gd name="connsiteY12" fmla="*/ 109537 h 292893"/>
                  <a:gd name="connsiteX13" fmla="*/ 19050 w 266700"/>
                  <a:gd name="connsiteY13" fmla="*/ 135731 h 292893"/>
                  <a:gd name="connsiteX0" fmla="*/ 0 w 278607"/>
                  <a:gd name="connsiteY0" fmla="*/ 178594 h 292893"/>
                  <a:gd name="connsiteX1" fmla="*/ 197645 w 278607"/>
                  <a:gd name="connsiteY1" fmla="*/ 0 h 292893"/>
                  <a:gd name="connsiteX2" fmla="*/ 219076 w 278607"/>
                  <a:gd name="connsiteY2" fmla="*/ 80962 h 292893"/>
                  <a:gd name="connsiteX3" fmla="*/ 273845 w 278607"/>
                  <a:gd name="connsiteY3" fmla="*/ 47625 h 292893"/>
                  <a:gd name="connsiteX4" fmla="*/ 278607 w 278607"/>
                  <a:gd name="connsiteY4" fmla="*/ 92868 h 292893"/>
                  <a:gd name="connsiteX5" fmla="*/ 238126 w 278607"/>
                  <a:gd name="connsiteY5" fmla="*/ 128587 h 292893"/>
                  <a:gd name="connsiteX6" fmla="*/ 259557 w 278607"/>
                  <a:gd name="connsiteY6" fmla="*/ 228600 h 292893"/>
                  <a:gd name="connsiteX7" fmla="*/ 176214 w 278607"/>
                  <a:gd name="connsiteY7" fmla="*/ 292893 h 292893"/>
                  <a:gd name="connsiteX8" fmla="*/ 150020 w 278607"/>
                  <a:gd name="connsiteY8" fmla="*/ 192881 h 292893"/>
                  <a:gd name="connsiteX9" fmla="*/ 14289 w 278607"/>
                  <a:gd name="connsiteY9" fmla="*/ 283368 h 292893"/>
                  <a:gd name="connsiteX10" fmla="*/ 11907 w 278607"/>
                  <a:gd name="connsiteY10" fmla="*/ 245268 h 292893"/>
                  <a:gd name="connsiteX11" fmla="*/ 130970 w 278607"/>
                  <a:gd name="connsiteY11" fmla="*/ 152400 h 292893"/>
                  <a:gd name="connsiteX12" fmla="*/ 109539 w 278607"/>
                  <a:gd name="connsiteY12" fmla="*/ 109537 h 292893"/>
                  <a:gd name="connsiteX13" fmla="*/ 0 w 278607"/>
                  <a:gd name="connsiteY13" fmla="*/ 178594 h 292893"/>
                  <a:gd name="connsiteX0" fmla="*/ 1118 w 279725"/>
                  <a:gd name="connsiteY0" fmla="*/ 178594 h 292893"/>
                  <a:gd name="connsiteX1" fmla="*/ 10645 w 279725"/>
                  <a:gd name="connsiteY1" fmla="*/ 128587 h 292893"/>
                  <a:gd name="connsiteX2" fmla="*/ 198763 w 279725"/>
                  <a:gd name="connsiteY2" fmla="*/ 0 h 292893"/>
                  <a:gd name="connsiteX3" fmla="*/ 220194 w 279725"/>
                  <a:gd name="connsiteY3" fmla="*/ 80962 h 292893"/>
                  <a:gd name="connsiteX4" fmla="*/ 274963 w 279725"/>
                  <a:gd name="connsiteY4" fmla="*/ 47625 h 292893"/>
                  <a:gd name="connsiteX5" fmla="*/ 279725 w 279725"/>
                  <a:gd name="connsiteY5" fmla="*/ 92868 h 292893"/>
                  <a:gd name="connsiteX6" fmla="*/ 239244 w 279725"/>
                  <a:gd name="connsiteY6" fmla="*/ 128587 h 292893"/>
                  <a:gd name="connsiteX7" fmla="*/ 260675 w 279725"/>
                  <a:gd name="connsiteY7" fmla="*/ 228600 h 292893"/>
                  <a:gd name="connsiteX8" fmla="*/ 177332 w 279725"/>
                  <a:gd name="connsiteY8" fmla="*/ 292893 h 292893"/>
                  <a:gd name="connsiteX9" fmla="*/ 151138 w 279725"/>
                  <a:gd name="connsiteY9" fmla="*/ 192881 h 292893"/>
                  <a:gd name="connsiteX10" fmla="*/ 15407 w 279725"/>
                  <a:gd name="connsiteY10" fmla="*/ 283368 h 292893"/>
                  <a:gd name="connsiteX11" fmla="*/ 13025 w 279725"/>
                  <a:gd name="connsiteY11" fmla="*/ 245268 h 292893"/>
                  <a:gd name="connsiteX12" fmla="*/ 132088 w 279725"/>
                  <a:gd name="connsiteY12" fmla="*/ 152400 h 292893"/>
                  <a:gd name="connsiteX13" fmla="*/ 110657 w 279725"/>
                  <a:gd name="connsiteY13" fmla="*/ 109537 h 292893"/>
                  <a:gd name="connsiteX14" fmla="*/ 1118 w 279725"/>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38399 w 286036"/>
                  <a:gd name="connsiteY12" fmla="*/ 152400 h 292893"/>
                  <a:gd name="connsiteX13" fmla="*/ 116968 w 286036"/>
                  <a:gd name="connsiteY13" fmla="*/ 109537 h 292893"/>
                  <a:gd name="connsiteX14" fmla="*/ 7429 w 286036"/>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38399 w 286036"/>
                  <a:gd name="connsiteY12" fmla="*/ 152400 h 292893"/>
                  <a:gd name="connsiteX13" fmla="*/ 126493 w 286036"/>
                  <a:gd name="connsiteY13" fmla="*/ 104775 h 292893"/>
                  <a:gd name="connsiteX14" fmla="*/ 7429 w 286036"/>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45543 w 286036"/>
                  <a:gd name="connsiteY12" fmla="*/ 147637 h 292893"/>
                  <a:gd name="connsiteX13" fmla="*/ 126493 w 286036"/>
                  <a:gd name="connsiteY13" fmla="*/ 104775 h 292893"/>
                  <a:gd name="connsiteX14" fmla="*/ 7429 w 286036"/>
                  <a:gd name="connsiteY14" fmla="*/ 178594 h 292893"/>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14116 w 292723"/>
                  <a:gd name="connsiteY0" fmla="*/ 195263 h 309562"/>
                  <a:gd name="connsiteX1" fmla="*/ 14118 w 292723"/>
                  <a:gd name="connsiteY1" fmla="*/ 161925 h 309562"/>
                  <a:gd name="connsiteX2" fmla="*/ 223667 w 292723"/>
                  <a:gd name="connsiteY2" fmla="*/ 0 h 309562"/>
                  <a:gd name="connsiteX3" fmla="*/ 233192 w 292723"/>
                  <a:gd name="connsiteY3" fmla="*/ 97631 h 309562"/>
                  <a:gd name="connsiteX4" fmla="*/ 287961 w 292723"/>
                  <a:gd name="connsiteY4" fmla="*/ 64294 h 309562"/>
                  <a:gd name="connsiteX5" fmla="*/ 292723 w 292723"/>
                  <a:gd name="connsiteY5" fmla="*/ 109537 h 309562"/>
                  <a:gd name="connsiteX6" fmla="*/ 252242 w 292723"/>
                  <a:gd name="connsiteY6" fmla="*/ 145256 h 309562"/>
                  <a:gd name="connsiteX7" fmla="*/ 273673 w 292723"/>
                  <a:gd name="connsiteY7" fmla="*/ 245269 h 309562"/>
                  <a:gd name="connsiteX8" fmla="*/ 190330 w 292723"/>
                  <a:gd name="connsiteY8" fmla="*/ 309562 h 309562"/>
                  <a:gd name="connsiteX9" fmla="*/ 164136 w 292723"/>
                  <a:gd name="connsiteY9" fmla="*/ 209550 h 309562"/>
                  <a:gd name="connsiteX10" fmla="*/ 28405 w 292723"/>
                  <a:gd name="connsiteY10" fmla="*/ 300037 h 309562"/>
                  <a:gd name="connsiteX11" fmla="*/ 26023 w 292723"/>
                  <a:gd name="connsiteY11" fmla="*/ 261937 h 309562"/>
                  <a:gd name="connsiteX12" fmla="*/ 152230 w 292723"/>
                  <a:gd name="connsiteY12" fmla="*/ 164306 h 309562"/>
                  <a:gd name="connsiteX13" fmla="*/ 133180 w 292723"/>
                  <a:gd name="connsiteY13" fmla="*/ 121444 h 309562"/>
                  <a:gd name="connsiteX14" fmla="*/ 14116 w 292723"/>
                  <a:gd name="connsiteY14" fmla="*/ 195263 h 309562"/>
                  <a:gd name="connsiteX0" fmla="*/ 14116 w 292723"/>
                  <a:gd name="connsiteY0" fmla="*/ 195263 h 309562"/>
                  <a:gd name="connsiteX1" fmla="*/ 14118 w 292723"/>
                  <a:gd name="connsiteY1" fmla="*/ 161925 h 309562"/>
                  <a:gd name="connsiteX2" fmla="*/ 223667 w 292723"/>
                  <a:gd name="connsiteY2" fmla="*/ 0 h 309562"/>
                  <a:gd name="connsiteX3" fmla="*/ 233192 w 292723"/>
                  <a:gd name="connsiteY3" fmla="*/ 97631 h 309562"/>
                  <a:gd name="connsiteX4" fmla="*/ 287961 w 292723"/>
                  <a:gd name="connsiteY4" fmla="*/ 64294 h 309562"/>
                  <a:gd name="connsiteX5" fmla="*/ 292723 w 292723"/>
                  <a:gd name="connsiteY5" fmla="*/ 109537 h 309562"/>
                  <a:gd name="connsiteX6" fmla="*/ 252242 w 292723"/>
                  <a:gd name="connsiteY6" fmla="*/ 145256 h 309562"/>
                  <a:gd name="connsiteX7" fmla="*/ 273673 w 292723"/>
                  <a:gd name="connsiteY7" fmla="*/ 245269 h 309562"/>
                  <a:gd name="connsiteX8" fmla="*/ 190330 w 292723"/>
                  <a:gd name="connsiteY8" fmla="*/ 309562 h 309562"/>
                  <a:gd name="connsiteX9" fmla="*/ 164136 w 292723"/>
                  <a:gd name="connsiteY9" fmla="*/ 209550 h 309562"/>
                  <a:gd name="connsiteX10" fmla="*/ 40311 w 292723"/>
                  <a:gd name="connsiteY10" fmla="*/ 288131 h 309562"/>
                  <a:gd name="connsiteX11" fmla="*/ 26023 w 292723"/>
                  <a:gd name="connsiteY11" fmla="*/ 261937 h 309562"/>
                  <a:gd name="connsiteX12" fmla="*/ 152230 w 292723"/>
                  <a:gd name="connsiteY12" fmla="*/ 164306 h 309562"/>
                  <a:gd name="connsiteX13" fmla="*/ 133180 w 292723"/>
                  <a:gd name="connsiteY13" fmla="*/ 121444 h 309562"/>
                  <a:gd name="connsiteX14" fmla="*/ 14116 w 292723"/>
                  <a:gd name="connsiteY14" fmla="*/ 195263 h 309562"/>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52242 w 292723"/>
                  <a:gd name="connsiteY6" fmla="*/ 145256 h 288131"/>
                  <a:gd name="connsiteX7" fmla="*/ 273673 w 292723"/>
                  <a:gd name="connsiteY7" fmla="*/ 245269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52242 w 292723"/>
                  <a:gd name="connsiteY6" fmla="*/ 145256 h 288131"/>
                  <a:gd name="connsiteX7" fmla="*/ 242717 w 292723"/>
                  <a:gd name="connsiteY7" fmla="*/ 230981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40336 w 292723"/>
                  <a:gd name="connsiteY6" fmla="*/ 150019 h 288131"/>
                  <a:gd name="connsiteX7" fmla="*/ 242717 w 292723"/>
                  <a:gd name="connsiteY7" fmla="*/ 230981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723" h="288131">
                    <a:moveTo>
                      <a:pt x="14116" y="195263"/>
                    </a:moveTo>
                    <a:cubicBezTo>
                      <a:pt x="15703" y="176213"/>
                      <a:pt x="-18426" y="192881"/>
                      <a:pt x="14118" y="161925"/>
                    </a:cubicBezTo>
                    <a:cubicBezTo>
                      <a:pt x="80793" y="113506"/>
                      <a:pt x="178423" y="17462"/>
                      <a:pt x="223667" y="0"/>
                    </a:cubicBezTo>
                    <a:cubicBezTo>
                      <a:pt x="238748" y="20638"/>
                      <a:pt x="230017" y="65087"/>
                      <a:pt x="233192" y="97631"/>
                    </a:cubicBezTo>
                    <a:lnTo>
                      <a:pt x="287961" y="64294"/>
                    </a:lnTo>
                    <a:lnTo>
                      <a:pt x="292723" y="109537"/>
                    </a:lnTo>
                    <a:lnTo>
                      <a:pt x="240336" y="150019"/>
                    </a:lnTo>
                    <a:cubicBezTo>
                      <a:pt x="241130" y="177006"/>
                      <a:pt x="241923" y="203994"/>
                      <a:pt x="242717" y="230981"/>
                    </a:cubicBezTo>
                    <a:lnTo>
                      <a:pt x="185568" y="269081"/>
                    </a:lnTo>
                    <a:lnTo>
                      <a:pt x="164136" y="209550"/>
                    </a:lnTo>
                    <a:lnTo>
                      <a:pt x="40311" y="288131"/>
                    </a:lnTo>
                    <a:lnTo>
                      <a:pt x="26023" y="261937"/>
                    </a:lnTo>
                    <a:lnTo>
                      <a:pt x="152230" y="164306"/>
                    </a:lnTo>
                    <a:lnTo>
                      <a:pt x="133180" y="121444"/>
                    </a:lnTo>
                    <a:lnTo>
                      <a:pt x="14116" y="195263"/>
                    </a:ln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pic>
        <p:nvPicPr>
          <p:cNvPr id="2050" name="Picture 2" descr="C:\Users\Kris\Downloads\Arad 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1"/>
            <a:ext cx="8322978"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Arad Ostracon 24 (reverse), circa 600 BC</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As also we told you beforehand and solemnly warned you</a:t>
            </a:r>
          </a:p>
        </p:txBody>
      </p:sp>
    </p:spTree>
    <p:extLst>
      <p:ext uri="{BB962C8B-B14F-4D97-AF65-F5344CB8AC3E}">
        <p14:creationId xmlns:p14="http://schemas.microsoft.com/office/powerpoint/2010/main" val="4164820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vase&#10;&#10;Description automatically generated">
            <a:extLst>
              <a:ext uri="{FF2B5EF4-FFF2-40B4-BE49-F238E27FC236}">
                <a16:creationId xmlns:a16="http://schemas.microsoft.com/office/drawing/2014/main" id="{831C715E-F914-4BA5-93C9-3D59EBBEF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777" y="362681"/>
            <a:ext cx="7048446" cy="6132639"/>
          </a:xfrm>
          <a:prstGeom prst="rect">
            <a:avLst/>
          </a:prstGeom>
        </p:spPr>
      </p:pic>
      <p:sp>
        <p:nvSpPr>
          <p:cNvPr id="3" name="Text Placeholder 2"/>
          <p:cNvSpPr>
            <a:spLocks noGrp="1"/>
          </p:cNvSpPr>
          <p:nvPr>
            <p:ph type="body" sz="quarter" idx="10"/>
          </p:nvPr>
        </p:nvSpPr>
        <p:spPr/>
        <p:txBody>
          <a:bodyPr/>
          <a:lstStyle/>
          <a:p>
            <a:r>
              <a:rPr lang="en-US" dirty="0"/>
              <a:t>Youth giving a purse to a sitting prostitute, from </a:t>
            </a:r>
            <a:r>
              <a:rPr lang="en-US" dirty="0" err="1"/>
              <a:t>Kameiros</a:t>
            </a:r>
            <a:r>
              <a:rPr lang="en-US" dirty="0"/>
              <a:t>, Rhodes, circa 430 BC</a:t>
            </a:r>
            <a:endParaRPr lang="x-none" dirty="0"/>
          </a:p>
        </p:txBody>
      </p:sp>
      <p:sp>
        <p:nvSpPr>
          <p:cNvPr id="4" name="Text Placeholder 3"/>
          <p:cNvSpPr>
            <a:spLocks noGrp="1"/>
          </p:cNvSpPr>
          <p:nvPr>
            <p:ph type="body" sz="quarter" idx="12"/>
          </p:nvPr>
        </p:nvSpPr>
        <p:spPr/>
        <p:txBody>
          <a:bodyPr/>
          <a:lstStyle/>
          <a:p>
            <a:r>
              <a:rPr lang="en-US" dirty="0"/>
              <a:t>4:7</a:t>
            </a:r>
          </a:p>
        </p:txBody>
      </p:sp>
      <p:sp>
        <p:nvSpPr>
          <p:cNvPr id="2" name="Title 1"/>
          <p:cNvSpPr>
            <a:spLocks noGrp="1"/>
          </p:cNvSpPr>
          <p:nvPr>
            <p:ph type="title"/>
          </p:nvPr>
        </p:nvSpPr>
        <p:spPr/>
        <p:txBody>
          <a:bodyPr/>
          <a:lstStyle/>
          <a:p>
            <a:r>
              <a:rPr lang="en-US" dirty="0"/>
              <a:t>For God did not call us for uncleanness</a:t>
            </a:r>
          </a:p>
        </p:txBody>
      </p:sp>
    </p:spTree>
    <p:extLst>
      <p:ext uri="{BB962C8B-B14F-4D97-AF65-F5344CB8AC3E}">
        <p14:creationId xmlns:p14="http://schemas.microsoft.com/office/powerpoint/2010/main" val="624691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A6F7C56-FE53-4966-9B36-68E8CF2E4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3" name="Text Placeholder 2"/>
          <p:cNvSpPr>
            <a:spLocks noGrp="1"/>
          </p:cNvSpPr>
          <p:nvPr>
            <p:ph type="body" sz="quarter" idx="10"/>
          </p:nvPr>
        </p:nvSpPr>
        <p:spPr/>
        <p:txBody>
          <a:bodyPr/>
          <a:lstStyle/>
          <a:p>
            <a:r>
              <a:rPr lang="en-US" dirty="0"/>
              <a:t>Wine cup with a reclining man and a prostitute at a symposium, from Athens, circa 490 BC</a:t>
            </a:r>
            <a:endParaRPr lang="x-none" dirty="0"/>
          </a:p>
        </p:txBody>
      </p:sp>
      <p:sp>
        <p:nvSpPr>
          <p:cNvPr id="4" name="Text Placeholder 3"/>
          <p:cNvSpPr>
            <a:spLocks noGrp="1"/>
          </p:cNvSpPr>
          <p:nvPr>
            <p:ph type="body" sz="quarter" idx="12"/>
          </p:nvPr>
        </p:nvSpPr>
        <p:spPr/>
        <p:txBody>
          <a:bodyPr/>
          <a:lstStyle/>
          <a:p>
            <a:r>
              <a:rPr lang="en-US" dirty="0"/>
              <a:t>4:7</a:t>
            </a:r>
          </a:p>
        </p:txBody>
      </p:sp>
      <p:sp>
        <p:nvSpPr>
          <p:cNvPr id="2" name="Title 1"/>
          <p:cNvSpPr>
            <a:spLocks noGrp="1"/>
          </p:cNvSpPr>
          <p:nvPr>
            <p:ph type="title"/>
          </p:nvPr>
        </p:nvSpPr>
        <p:spPr/>
        <p:txBody>
          <a:bodyPr/>
          <a:lstStyle/>
          <a:p>
            <a:r>
              <a:rPr lang="en-US" dirty="0"/>
              <a:t>For God did not call us for uncleanness</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399" y="2247900"/>
            <a:ext cx="2048256" cy="157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69507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7/74/Baptism_in_the_Jordan_River_140308-N-HB951-058.jpg"/>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Baptism in the Jordan River</a:t>
            </a:r>
          </a:p>
        </p:txBody>
      </p:sp>
      <p:sp>
        <p:nvSpPr>
          <p:cNvPr id="8" name="Text Placeholder 2"/>
          <p:cNvSpPr>
            <a:spLocks noGrp="1"/>
          </p:cNvSpPr>
          <p:nvPr>
            <p:ph type="body" sz="quarter" idx="12"/>
          </p:nvPr>
        </p:nvSpPr>
        <p:spPr/>
        <p:txBody>
          <a:bodyPr/>
          <a:lstStyle/>
          <a:p>
            <a:r>
              <a:rPr lang="en-US" dirty="0"/>
              <a:t>4:7</a:t>
            </a:r>
          </a:p>
        </p:txBody>
      </p:sp>
      <p:sp>
        <p:nvSpPr>
          <p:cNvPr id="9" name="Title 3"/>
          <p:cNvSpPr>
            <a:spLocks noGrp="1"/>
          </p:cNvSpPr>
          <p:nvPr>
            <p:ph type="title"/>
          </p:nvPr>
        </p:nvSpPr>
        <p:spPr/>
        <p:txBody>
          <a:bodyPr/>
          <a:lstStyle/>
          <a:p>
            <a:r>
              <a:rPr lang="en-US" dirty="0"/>
              <a:t>For God did not call us for uncleanness, but in sanctification</a:t>
            </a:r>
          </a:p>
        </p:txBody>
      </p:sp>
    </p:spTree>
    <p:extLst>
      <p:ext uri="{BB962C8B-B14F-4D97-AF65-F5344CB8AC3E}">
        <p14:creationId xmlns:p14="http://schemas.microsoft.com/office/powerpoint/2010/main" val="31494492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85F4AE2-6069-4695-A4FC-383AB5DA89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Footbath from Lachish, 8th century BC</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For God did not call us for uncleanness, but in sanctification</a:t>
            </a:r>
          </a:p>
        </p:txBody>
      </p:sp>
    </p:spTree>
    <p:extLst>
      <p:ext uri="{BB962C8B-B14F-4D97-AF65-F5344CB8AC3E}">
        <p14:creationId xmlns:p14="http://schemas.microsoft.com/office/powerpoint/2010/main" val="29067307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1233" y="365760"/>
            <a:ext cx="4199169"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Votive altar with Mistress of Animals, Roman period</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The one who rejects this teaching is not rejecting man but God</a:t>
            </a:r>
          </a:p>
        </p:txBody>
      </p:sp>
    </p:spTree>
    <p:extLst>
      <p:ext uri="{BB962C8B-B14F-4D97-AF65-F5344CB8AC3E}">
        <p14:creationId xmlns:p14="http://schemas.microsoft.com/office/powerpoint/2010/main" val="3081290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Philadelphia (modern </a:t>
            </a:r>
            <a:r>
              <a:rPr lang="en-US" dirty="0" err="1"/>
              <a:t>Alasehir</a:t>
            </a:r>
            <a:r>
              <a:rPr lang="en-US" dirty="0"/>
              <a:t>, Turkey), from the ancient acropolis</a:t>
            </a:r>
          </a:p>
        </p:txBody>
      </p:sp>
      <p:sp>
        <p:nvSpPr>
          <p:cNvPr id="3" name="Text Placeholder 2"/>
          <p:cNvSpPr>
            <a:spLocks noGrp="1"/>
          </p:cNvSpPr>
          <p:nvPr>
            <p:ph type="body" sz="quarter" idx="12"/>
          </p:nvPr>
        </p:nvSpPr>
        <p:spPr/>
        <p:txBody>
          <a:bodyPr/>
          <a:lstStyle/>
          <a:p>
            <a:r>
              <a:rPr lang="en-US" dirty="0"/>
              <a:t>4:9</a:t>
            </a:r>
          </a:p>
        </p:txBody>
      </p:sp>
      <p:sp>
        <p:nvSpPr>
          <p:cNvPr id="4" name="Title 3"/>
          <p:cNvSpPr>
            <a:spLocks noGrp="1"/>
          </p:cNvSpPr>
          <p:nvPr>
            <p:ph type="title"/>
          </p:nvPr>
        </p:nvSpPr>
        <p:spPr/>
        <p:txBody>
          <a:bodyPr/>
          <a:lstStyle/>
          <a:p>
            <a:r>
              <a:rPr lang="en-US" dirty="0"/>
              <a:t>But concerning brotherly love you have no need for anyone to write to you</a:t>
            </a:r>
          </a:p>
        </p:txBody>
      </p:sp>
    </p:spTree>
    <p:extLst>
      <p:ext uri="{BB962C8B-B14F-4D97-AF65-F5344CB8AC3E}">
        <p14:creationId xmlns:p14="http://schemas.microsoft.com/office/powerpoint/2010/main" val="9062588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able, sitting, doughnut, donut&#10;&#10;Description automatically generated">
            <a:extLst>
              <a:ext uri="{FF2B5EF4-FFF2-40B4-BE49-F238E27FC236}">
                <a16:creationId xmlns:a16="http://schemas.microsoft.com/office/drawing/2014/main" id="{DFD28E5F-044B-4D10-A1C1-7F9D98D36F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Synagogue collection juglet, 4th–6th centuries AD</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spTree>
    <p:extLst>
      <p:ext uri="{BB962C8B-B14F-4D97-AF65-F5344CB8AC3E}">
        <p14:creationId xmlns:p14="http://schemas.microsoft.com/office/powerpoint/2010/main" val="133458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Antalya Museum\Coin treasure, tb123016964.jpg"/>
          <p:cNvPicPr>
            <a:picLocks noChangeAspect="1" noChangeArrowheads="1"/>
          </p:cNvPicPr>
          <p:nvPr/>
        </p:nvPicPr>
        <p:blipFill rotWithShape="1">
          <a:blip r:embed="rId3">
            <a:extLst>
              <a:ext uri="{28A0092B-C50C-407E-A947-70E740481C1C}">
                <a14:useLocalDpi xmlns:a14="http://schemas.microsoft.com/office/drawing/2010/main" val="0"/>
              </a:ext>
            </a:extLst>
          </a:blip>
          <a:srcRect b="2203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Hoard of sliver coins, 1st century BC</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spTree>
    <p:extLst>
      <p:ext uri="{BB962C8B-B14F-4D97-AF65-F5344CB8AC3E}">
        <p14:creationId xmlns:p14="http://schemas.microsoft.com/office/powerpoint/2010/main" val="2219721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Church of St. </a:t>
            </a:r>
            <a:r>
              <a:rPr lang="en-US" dirty="0" err="1"/>
              <a:t>Demetrios</a:t>
            </a:r>
            <a:r>
              <a:rPr lang="en-US" dirty="0"/>
              <a:t> in Thessalonica</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We exhort you in the Lord Jesus . . . that you may 	excel even more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sitting on the ground&#10;&#10;Description automatically generated">
            <a:extLst>
              <a:ext uri="{FF2B5EF4-FFF2-40B4-BE49-F238E27FC236}">
                <a16:creationId xmlns:a16="http://schemas.microsoft.com/office/drawing/2014/main" id="{295C67A4-839C-6143-A7E1-7C4EE8149FAA}"/>
              </a:ext>
            </a:extLst>
          </p:cNvPr>
          <p:cNvPicPr>
            <a:picLocks noChangeAspect="1"/>
          </p:cNvPicPr>
          <p:nvPr/>
        </p:nvPicPr>
        <p:blipFill rotWithShape="1">
          <a:blip r:embed="rId3">
            <a:extLst>
              <a:ext uri="{28A0092B-C50C-407E-A947-70E740481C1C}">
                <a14:useLocalDpi xmlns:a14="http://schemas.microsoft.com/office/drawing/2010/main" val="0"/>
              </a:ext>
            </a:extLst>
          </a:blip>
          <a:srcRect l="4527" t="9449" r="492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spTree>
    <p:extLst>
      <p:ext uri="{BB962C8B-B14F-4D97-AF65-F5344CB8AC3E}">
        <p14:creationId xmlns:p14="http://schemas.microsoft.com/office/powerpoint/2010/main" val="2901106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Cruciform baptistery in the Octagon Church of Paul at Philippi</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0330196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Ancient city wall of Berea</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2543627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Paving stones of the ancient </a:t>
            </a:r>
            <a:r>
              <a:rPr lang="en-US" dirty="0" err="1"/>
              <a:t>decumanus</a:t>
            </a:r>
            <a:r>
              <a:rPr lang="en-US" dirty="0"/>
              <a:t> in Berea, Roman period</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For indeed you are practicing it toward all the brothers who are in all Macedonia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090464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01b PLBL, PCB size\01 Galilee and the North\Caesarea Philippi\Banias, Caesarea Philippi, waterfall, tb011500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Waterfall at Banias, Caesarea Philippi</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We urge you, brothers, that you excel still more</a:t>
            </a:r>
          </a:p>
        </p:txBody>
      </p:sp>
    </p:spTree>
    <p:extLst>
      <p:ext uri="{BB962C8B-B14F-4D97-AF65-F5344CB8AC3E}">
        <p14:creationId xmlns:p14="http://schemas.microsoft.com/office/powerpoint/2010/main" val="11152498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Running fountain in the marketplace (agora) at Smyrna</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We urge you, brothers, that you excel still more</a:t>
            </a:r>
          </a:p>
        </p:txBody>
      </p:sp>
      <p:pic>
        <p:nvPicPr>
          <p:cNvPr id="2050" name="Picture 2" descr="C:\Users\Kris\Documents\Bolen\04 0Adds 2012\10 Western Turkey\Smyrna\Smyrna agora fountain, tb0102179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90"/>
          <a:stretch/>
        </p:blipFill>
        <p:spPr bwMode="auto">
          <a:xfrm>
            <a:off x="-1" y="365761"/>
            <a:ext cx="9144001" cy="615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3028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apotropaic forearms with hands, beam decorations from a ship in </a:t>
            </a:r>
            <a:r>
              <a:rPr lang="en-US" dirty="0" err="1"/>
              <a:t>Nemi</a:t>
            </a:r>
            <a:r>
              <a:rPr lang="en-US" dirty="0"/>
              <a:t>, AD 37–41</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9" name="Picture 8" descr="A picture containing indoor, table, cake, food&#10;&#10;Description automatically generated">
            <a:extLst>
              <a:ext uri="{FF2B5EF4-FFF2-40B4-BE49-F238E27FC236}">
                <a16:creationId xmlns:a16="http://schemas.microsoft.com/office/drawing/2014/main" id="{B154F26B-6C8D-DB48-B9CC-BDD5607E6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8700"/>
            <a:ext cx="9144000" cy="4800600"/>
          </a:xfrm>
          <a:prstGeom prst="rect">
            <a:avLst/>
          </a:prstGeom>
        </p:spPr>
      </p:pic>
    </p:spTree>
    <p:extLst>
      <p:ext uri="{BB962C8B-B14F-4D97-AF65-F5344CB8AC3E}">
        <p14:creationId xmlns:p14="http://schemas.microsoft.com/office/powerpoint/2010/main" val="3422216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view of a city&#10;&#10;Description automatically generated">
            <a:extLst>
              <a:ext uri="{FF2B5EF4-FFF2-40B4-BE49-F238E27FC236}">
                <a16:creationId xmlns:a16="http://schemas.microsoft.com/office/drawing/2014/main" id="{7BDF9586-12D8-C44C-AF51-42E3A1D6D3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
        <p:nvSpPr>
          <p:cNvPr id="2" name="Text Placeholder 1"/>
          <p:cNvSpPr>
            <a:spLocks noGrp="1"/>
          </p:cNvSpPr>
          <p:nvPr>
            <p:ph type="body" sz="quarter" idx="10"/>
          </p:nvPr>
        </p:nvSpPr>
        <p:spPr/>
        <p:txBody>
          <a:bodyPr/>
          <a:lstStyle/>
          <a:p>
            <a:r>
              <a:rPr lang="en-US" dirty="0"/>
              <a:t>Port of Thessalonica and the Thermaic Gulf (from the north)</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2886618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3 Museums 2014\Italy Museums\Naples Archaeological Museum\Bronze fisherman from Pompeii, 1st c AD, tb111705718.jpg"/>
          <p:cNvPicPr>
            <a:picLocks noChangeAspect="1" noChangeArrowheads="1"/>
          </p:cNvPicPr>
          <p:nvPr/>
        </p:nvPicPr>
        <p:blipFill rotWithShape="1">
          <a:blip r:embed="rId3">
            <a:extLst>
              <a:ext uri="{28A0092B-C50C-407E-A947-70E740481C1C}">
                <a14:useLocalDpi xmlns:a14="http://schemas.microsoft.com/office/drawing/2010/main" val="0"/>
              </a:ext>
            </a:extLst>
          </a:blip>
          <a:srcRect t="3743"/>
          <a:stretch/>
        </p:blipFill>
        <p:spPr bwMode="auto">
          <a:xfrm>
            <a:off x="1181100" y="0"/>
            <a:ext cx="576507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a fisherman, from Pompeii, 1st century AD</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3655466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3 Museums 2014\Turkey Museums\Antakya Museum\Antakya, Negro Fisherman mosaic, 2nd c AD, tb122900314.jpg"/>
          <p:cNvPicPr>
            <a:picLocks noChangeAspect="1" noChangeArrowheads="1"/>
          </p:cNvPicPr>
          <p:nvPr/>
        </p:nvPicPr>
        <p:blipFill rotWithShape="1">
          <a:blip r:embed="rId3">
            <a:extLst>
              <a:ext uri="{28A0092B-C50C-407E-A947-70E740481C1C}">
                <a14:useLocalDpi xmlns:a14="http://schemas.microsoft.com/office/drawing/2010/main" val="0"/>
              </a:ext>
            </a:extLst>
          </a:blip>
          <a:srcRect l="8604" r="5281" b="4216"/>
          <a:stretch/>
        </p:blipFill>
        <p:spPr bwMode="auto">
          <a:xfrm>
            <a:off x="1243013" y="365760"/>
            <a:ext cx="6657975" cy="64922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Mosaic of a Negro fisherman, from Antakya, 2nd century AD</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975114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Armful of grapes at harvest in the Judean hills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We exhort you in the Lord Jesus . . . that you may 	excel even more</a:t>
            </a:r>
          </a:p>
        </p:txBody>
      </p:sp>
      <p:pic>
        <p:nvPicPr>
          <p:cNvPr id="1026" name="Picture 2" descr="C:\Users\Kris\Documents\Bolen\01b PLBL, PCB size\17 Cultural Images of the Holy Land\Grape Harvest\Grapes during harvest, tb092506892.jpg"/>
          <p:cNvPicPr>
            <a:picLocks noChangeAspect="1" noChangeArrowheads="1"/>
          </p:cNvPicPr>
          <p:nvPr/>
        </p:nvPicPr>
        <p:blipFill rotWithShape="1">
          <a:blip r:embed="rId3">
            <a:extLst>
              <a:ext uri="{28A0092B-C50C-407E-A947-70E740481C1C}">
                <a14:useLocalDpi xmlns:a14="http://schemas.microsoft.com/office/drawing/2010/main" val="0"/>
              </a:ext>
            </a:extLst>
          </a:blip>
          <a:srcRect r="606"/>
          <a:stretch/>
        </p:blipFill>
        <p:spPr bwMode="auto">
          <a:xfrm>
            <a:off x="-1" y="365760"/>
            <a:ext cx="9144001" cy="615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9659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on a beach&#10;&#10;Description automatically generated">
            <a:extLst>
              <a:ext uri="{FF2B5EF4-FFF2-40B4-BE49-F238E27FC236}">
                <a16:creationId xmlns:a16="http://schemas.microsoft.com/office/drawing/2014/main" id="{08BDE4CE-E162-0844-8639-6683D9766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900"/>
            <a:ext cx="9144000" cy="6426200"/>
          </a:xfrm>
          <a:prstGeom prst="rect">
            <a:avLst/>
          </a:prstGeom>
        </p:spPr>
      </p:pic>
      <p:sp>
        <p:nvSpPr>
          <p:cNvPr id="2" name="Text Placeholder 1"/>
          <p:cNvSpPr>
            <a:spLocks noGrp="1"/>
          </p:cNvSpPr>
          <p:nvPr>
            <p:ph type="body" sz="quarter" idx="10"/>
          </p:nvPr>
        </p:nvSpPr>
        <p:spPr/>
        <p:txBody>
          <a:bodyPr/>
          <a:lstStyle/>
          <a:p>
            <a:r>
              <a:rPr lang="en-US" dirty="0"/>
              <a:t>Fishermen drawing in a dragnet on the Sea of Galilee</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1109010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47EE8E-0BC1-4A98-B556-F57FE2B94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Wall painting of fishermen, from a Roman tomb, AD 100–150 </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6941247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old, sitting, photo&#10;&#10;Description automatically generated">
            <a:extLst>
              <a:ext uri="{FF2B5EF4-FFF2-40B4-BE49-F238E27FC236}">
                <a16:creationId xmlns:a16="http://schemas.microsoft.com/office/drawing/2014/main" id="{65E1283B-13DE-4C1E-8F7B-E63FF61F8A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6112"/>
            <a:ext cx="9144000" cy="5065776"/>
          </a:xfrm>
          <a:prstGeom prst="rect">
            <a:avLst/>
          </a:prstGeom>
        </p:spPr>
      </p:pic>
      <p:sp>
        <p:nvSpPr>
          <p:cNvPr id="2" name="Text Placeholder 1"/>
          <p:cNvSpPr>
            <a:spLocks noGrp="1"/>
          </p:cNvSpPr>
          <p:nvPr>
            <p:ph type="body" sz="quarter" idx="10"/>
          </p:nvPr>
        </p:nvSpPr>
        <p:spPr/>
        <p:txBody>
          <a:bodyPr/>
          <a:lstStyle/>
          <a:p>
            <a:r>
              <a:rPr lang="en-US" dirty="0"/>
              <a:t>Fresco of a river boat embarking for grain transport, circa AD 250</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5331110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Public\_Bethany\luke02\Construction tools at Qatzrin, tb0411032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Construction tools at </a:t>
            </a:r>
            <a:r>
              <a:rPr lang="en-US" dirty="0" err="1"/>
              <a:t>Qatzrin</a:t>
            </a:r>
            <a:endParaRPr lang="en-US"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8053160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Terracotta relief of a general with trophies and machines, 1st century BC – 1st century AD </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6" name="Picture 2" descr="C:\Users\Kris\Documents\Bolen\04 0Adds 2012\19 Museum\Rome Museums\National Museum\Treasures\Terracotta bas-relief, general with trophies, machines, late 1st c BC or early 1st c AD, tb05131779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04988"/>
            <a:ext cx="9144000" cy="324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9473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front of a building&#10;&#10;Description automatically generated">
            <a:extLst>
              <a:ext uri="{FF2B5EF4-FFF2-40B4-BE49-F238E27FC236}">
                <a16:creationId xmlns:a16="http://schemas.microsoft.com/office/drawing/2014/main" id="{E570744D-4651-E24C-A79E-0CE17ADA4381}"/>
              </a:ext>
            </a:extLst>
          </p:cNvPr>
          <p:cNvPicPr>
            <a:picLocks noChangeAspect="1"/>
          </p:cNvPicPr>
          <p:nvPr/>
        </p:nvPicPr>
        <p:blipFill rotWithShape="1">
          <a:blip r:embed="rId3">
            <a:extLst>
              <a:ext uri="{28A0092B-C50C-407E-A947-70E740481C1C}">
                <a14:useLocalDpi xmlns:a14="http://schemas.microsoft.com/office/drawing/2010/main" val="0"/>
              </a:ext>
            </a:extLst>
          </a:blip>
          <a:srcRect b="5833"/>
          <a:stretch/>
        </p:blipFill>
        <p:spPr>
          <a:xfrm>
            <a:off x="0" y="400050"/>
            <a:ext cx="9144000" cy="6457950"/>
          </a:xfrm>
          <a:prstGeom prst="rect">
            <a:avLst/>
          </a:prstGeom>
        </p:spPr>
      </p:pic>
      <p:sp>
        <p:nvSpPr>
          <p:cNvPr id="2" name="Text Placeholder 1"/>
          <p:cNvSpPr>
            <a:spLocks noGrp="1"/>
          </p:cNvSpPr>
          <p:nvPr>
            <p:ph type="body" sz="quarter" idx="10"/>
          </p:nvPr>
        </p:nvSpPr>
        <p:spPr/>
        <p:txBody>
          <a:bodyPr/>
          <a:lstStyle/>
          <a:p>
            <a:r>
              <a:rPr lang="en-US" dirty="0"/>
              <a:t>Stone house being built at a village in the Hill Country</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6108067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x-none" dirty="0"/>
              <a:t>Carpenters with bow drill </a:t>
            </a:r>
            <a:r>
              <a:rPr lang="x-none"/>
              <a:t>and adze</a:t>
            </a:r>
            <a:r>
              <a:rPr lang="en-US" dirty="0"/>
              <a:t>, from the tomb of</a:t>
            </a:r>
            <a:r>
              <a:rPr lang="x-none"/>
              <a:t> Petosiris </a:t>
            </a:r>
            <a:r>
              <a:rPr lang="en-US" dirty="0"/>
              <a:t>at </a:t>
            </a:r>
            <a:r>
              <a:rPr lang="x-none" dirty="0"/>
              <a:t>Tuna el-Gebel</a:t>
            </a:r>
            <a:r>
              <a:rPr lang="en-US" dirty="0"/>
              <a:t>, circa 350 BC</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6" name="Picture 5">
            <a:extLst>
              <a:ext uri="{FF2B5EF4-FFF2-40B4-BE49-F238E27FC236}">
                <a16:creationId xmlns:a16="http://schemas.microsoft.com/office/drawing/2014/main" id="{ACE1985E-3DD6-4C23-A4F0-9A98BC70A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347"/>
            <a:ext cx="9144000" cy="5295305"/>
          </a:xfrm>
          <a:prstGeom prst="rect">
            <a:avLst/>
          </a:prstGeom>
        </p:spPr>
      </p:pic>
    </p:spTree>
    <p:extLst>
      <p:ext uri="{BB962C8B-B14F-4D97-AF65-F5344CB8AC3E}">
        <p14:creationId xmlns:p14="http://schemas.microsoft.com/office/powerpoint/2010/main" val="34280705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Users\Public\_Bethany\luke02\Village carpenter with awl, mat052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2174" y="228600"/>
            <a:ext cx="6099652" cy="6400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Village carpenter working with a bow drill</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2101270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animal, cow&#10;&#10;Description automatically generated">
            <a:extLst>
              <a:ext uri="{FF2B5EF4-FFF2-40B4-BE49-F238E27FC236}">
                <a16:creationId xmlns:a16="http://schemas.microsoft.com/office/drawing/2014/main" id="{591095C0-9A24-7249-ACE7-073CE0260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4150"/>
            <a:ext cx="9144000" cy="6489700"/>
          </a:xfrm>
          <a:prstGeom prst="rect">
            <a:avLst/>
          </a:prstGeom>
        </p:spPr>
      </p:pic>
      <p:sp>
        <p:nvSpPr>
          <p:cNvPr id="2" name="Text Placeholder 1"/>
          <p:cNvSpPr>
            <a:spLocks noGrp="1"/>
          </p:cNvSpPr>
          <p:nvPr>
            <p:ph type="body" sz="quarter" idx="10"/>
          </p:nvPr>
        </p:nvSpPr>
        <p:spPr/>
        <p:txBody>
          <a:bodyPr/>
          <a:lstStyle/>
          <a:p>
            <a:r>
              <a:rPr lang="en-US" dirty="0"/>
              <a:t>Man plowing with a cow and a donkey yoked together</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5724857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19 Museum\US Museums\Michael C Carlos Museum\Greek and Roman Art\Roman relief of man plowing with oxen, marble, gird loins, 2nd quarter 3rd c AD, adr15111889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329" y="0"/>
            <a:ext cx="541734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relief of a man plowing with oxen, circa AD 225</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739709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coin&#10;&#10;Description automatically generated">
            <a:extLst>
              <a:ext uri="{FF2B5EF4-FFF2-40B4-BE49-F238E27FC236}">
                <a16:creationId xmlns:a16="http://schemas.microsoft.com/office/drawing/2014/main" id="{915B4E37-7FD3-45F8-80A2-AB270A948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Marble disk depicting a man carrying grapes, time of Augustus, 1st century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We exhort you in the Lord Jesus . . . that you may 	excel even more</a:t>
            </a:r>
          </a:p>
        </p:txBody>
      </p:sp>
    </p:spTree>
    <p:extLst>
      <p:ext uri="{BB962C8B-B14F-4D97-AF65-F5344CB8AC3E}">
        <p14:creationId xmlns:p14="http://schemas.microsoft.com/office/powerpoint/2010/main" val="33736655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walking down a dirt road&#10;&#10;Description automatically generated">
            <a:extLst>
              <a:ext uri="{FF2B5EF4-FFF2-40B4-BE49-F238E27FC236}">
                <a16:creationId xmlns:a16="http://schemas.microsoft.com/office/drawing/2014/main" id="{7B0ED3F5-4499-EB4A-913B-CF0DCA747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450"/>
            <a:ext cx="9144000" cy="6515100"/>
          </a:xfrm>
          <a:prstGeom prst="rect">
            <a:avLst/>
          </a:prstGeom>
        </p:spPr>
      </p:pic>
      <p:sp>
        <p:nvSpPr>
          <p:cNvPr id="2" name="Text Placeholder 1"/>
          <p:cNvSpPr>
            <a:spLocks noGrp="1"/>
          </p:cNvSpPr>
          <p:nvPr>
            <p:ph type="body" sz="quarter" idx="10"/>
          </p:nvPr>
        </p:nvSpPr>
        <p:spPr/>
        <p:txBody>
          <a:bodyPr/>
          <a:lstStyle/>
          <a:p>
            <a:r>
              <a:rPr lang="en-US" dirty="0"/>
              <a:t>Men winnowing grain on a threshing floor near </a:t>
            </a:r>
            <a:r>
              <a:rPr lang="en-US" dirty="0" err="1"/>
              <a:t>Halhul</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8611463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Harvesting and bundling flax, from the </a:t>
            </a:r>
            <a:r>
              <a:rPr lang="en-US" dirty="0" err="1"/>
              <a:t>Petosiris</a:t>
            </a:r>
            <a:r>
              <a:rPr lang="en-US" dirty="0"/>
              <a:t> tomb at Tuna el-Gebel, circa 325 BC</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1026" name="Picture 2" descr="C:\Users\Kris\Documents\Bolen\04 0Adds 2012\07 Egypt\Tuna el-Gebel-pcb\Tuna el-Gebel, Petosiris temple-tomb, harvesting and bundling flax, adr16032471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5423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umbrella, man, boat&#10;&#10;Description automatically generated">
            <a:extLst>
              <a:ext uri="{FF2B5EF4-FFF2-40B4-BE49-F238E27FC236}">
                <a16:creationId xmlns:a16="http://schemas.microsoft.com/office/drawing/2014/main" id="{14F6441A-557F-E34B-B523-32ED1C53E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Bedouins churning butter</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40454005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Olive oil press</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7" name="Picture 6" descr="A chair sitting in front of a building&#10;&#10;Description automatically generated">
            <a:extLst>
              <a:ext uri="{FF2B5EF4-FFF2-40B4-BE49-F238E27FC236}">
                <a16:creationId xmlns:a16="http://schemas.microsoft.com/office/drawing/2014/main" id="{63B29019-CAA6-0C4D-99DC-1904D44C22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8297691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beach, man, herd&#10;&#10;Description automatically generated">
            <a:extLst>
              <a:ext uri="{FF2B5EF4-FFF2-40B4-BE49-F238E27FC236}">
                <a16:creationId xmlns:a16="http://schemas.microsoft.com/office/drawing/2014/main" id="{4889C0B6-E93F-2348-8EB8-2647331D4A86}"/>
              </a:ext>
            </a:extLst>
          </p:cNvPr>
          <p:cNvPicPr>
            <a:picLocks noChangeAspect="1"/>
          </p:cNvPicPr>
          <p:nvPr/>
        </p:nvPicPr>
        <p:blipFill rotWithShape="1">
          <a:blip r:embed="rId3">
            <a:extLst>
              <a:ext uri="{28A0092B-C50C-407E-A947-70E740481C1C}">
                <a14:useLocalDpi xmlns:a14="http://schemas.microsoft.com/office/drawing/2010/main" val="0"/>
              </a:ext>
            </a:extLst>
          </a:blip>
          <a:srcRect t="9722" b="17499"/>
          <a:stretch/>
        </p:blipFill>
        <p:spPr>
          <a:xfrm>
            <a:off x="1594869" y="365760"/>
            <a:ext cx="5954262" cy="6153912"/>
          </a:xfrm>
          <a:prstGeom prst="rect">
            <a:avLst/>
          </a:prstGeom>
        </p:spPr>
      </p:pic>
      <p:sp>
        <p:nvSpPr>
          <p:cNvPr id="2" name="Text Placeholder 1"/>
          <p:cNvSpPr>
            <a:spLocks noGrp="1"/>
          </p:cNvSpPr>
          <p:nvPr>
            <p:ph type="body" sz="quarter" idx="10"/>
          </p:nvPr>
        </p:nvSpPr>
        <p:spPr/>
        <p:txBody>
          <a:bodyPr/>
          <a:lstStyle/>
          <a:p>
            <a:r>
              <a:rPr lang="en-US" dirty="0"/>
              <a:t>Bedouin shepherdess spinning wool</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9337695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in a tent&#10;&#10;Description automatically generated">
            <a:extLst>
              <a:ext uri="{FF2B5EF4-FFF2-40B4-BE49-F238E27FC236}">
                <a16:creationId xmlns:a16="http://schemas.microsoft.com/office/drawing/2014/main" id="{089C16E8-7B20-7C44-8D8A-9E4CF4442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woman weaving</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2988354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orange, indoor, table&#10;&#10;Description automatically generated">
            <a:extLst>
              <a:ext uri="{FF2B5EF4-FFF2-40B4-BE49-F238E27FC236}">
                <a16:creationId xmlns:a16="http://schemas.microsoft.com/office/drawing/2014/main" id="{C2973009-EAFD-4AA5-A77B-EE64B5D3D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
            <a:ext cx="9144000" cy="6720840"/>
          </a:xfrm>
          <a:prstGeom prst="rect">
            <a:avLst/>
          </a:prstGeom>
        </p:spPr>
      </p:pic>
      <p:sp>
        <p:nvSpPr>
          <p:cNvPr id="2" name="Text Placeholder 1"/>
          <p:cNvSpPr>
            <a:spLocks noGrp="1"/>
          </p:cNvSpPr>
          <p:nvPr>
            <p:ph type="body" sz="quarter" idx="10"/>
          </p:nvPr>
        </p:nvSpPr>
        <p:spPr/>
        <p:txBody>
          <a:bodyPr/>
          <a:lstStyle/>
          <a:p>
            <a:r>
              <a:rPr lang="en-US" dirty="0"/>
              <a:t>Jug with a representation of a potter, from North Africa, 3rd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4268525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cup, sitting&#10;&#10;Description automatically generated">
            <a:extLst>
              <a:ext uri="{FF2B5EF4-FFF2-40B4-BE49-F238E27FC236}">
                <a16:creationId xmlns:a16="http://schemas.microsoft.com/office/drawing/2014/main" id="{385BD113-4BBF-4776-BCF7-AD1FA25EE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84048"/>
            <a:ext cx="9144001" cy="6089905"/>
          </a:xfrm>
          <a:prstGeom prst="rect">
            <a:avLst/>
          </a:prstGeom>
        </p:spPr>
      </p:pic>
      <p:sp>
        <p:nvSpPr>
          <p:cNvPr id="2" name="Text Placeholder 1"/>
          <p:cNvSpPr>
            <a:spLocks noGrp="1"/>
          </p:cNvSpPr>
          <p:nvPr>
            <p:ph type="body" sz="quarter" idx="10"/>
          </p:nvPr>
        </p:nvSpPr>
        <p:spPr/>
        <p:txBody>
          <a:bodyPr/>
          <a:lstStyle/>
          <a:p>
            <a:r>
              <a:rPr lang="en-US" dirty="0"/>
              <a:t>Boeotian skyphos with a humorous scene from a potter’s workshop, circa 430 BC</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7364997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ndoor, table, sitting, painted&#10;&#10;Description automatically generated">
            <a:extLst>
              <a:ext uri="{FF2B5EF4-FFF2-40B4-BE49-F238E27FC236}">
                <a16:creationId xmlns:a16="http://schemas.microsoft.com/office/drawing/2014/main" id="{0F50B3C6-96DB-4539-959B-29AF1D858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793" y="63204"/>
            <a:ext cx="7162414" cy="6731592"/>
          </a:xfrm>
          <a:prstGeom prst="rect">
            <a:avLst/>
          </a:prstGeom>
        </p:spPr>
      </p:pic>
      <p:sp>
        <p:nvSpPr>
          <p:cNvPr id="2" name="Text Placeholder 1"/>
          <p:cNvSpPr>
            <a:spLocks noGrp="1"/>
          </p:cNvSpPr>
          <p:nvPr>
            <p:ph type="body" sz="quarter" idx="10"/>
          </p:nvPr>
        </p:nvSpPr>
        <p:spPr/>
        <p:txBody>
          <a:bodyPr/>
          <a:lstStyle/>
          <a:p>
            <a:r>
              <a:rPr lang="en-US" dirty="0"/>
              <a:t>Fragment of a krater used as a test piece by the potter, circa 400 BC</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9903141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field, white&#10;&#10;Description automatically generated">
            <a:extLst>
              <a:ext uri="{FF2B5EF4-FFF2-40B4-BE49-F238E27FC236}">
                <a16:creationId xmlns:a16="http://schemas.microsoft.com/office/drawing/2014/main" id="{1CD05508-273E-8648-8803-0A6FF48B4096}"/>
              </a:ext>
            </a:extLst>
          </p:cNvPr>
          <p:cNvPicPr>
            <a:picLocks noChangeAspect="1"/>
          </p:cNvPicPr>
          <p:nvPr/>
        </p:nvPicPr>
        <p:blipFill rotWithShape="1">
          <a:blip r:embed="rId3">
            <a:extLst>
              <a:ext uri="{28A0092B-C50C-407E-A947-70E740481C1C}">
                <a14:useLocalDpi xmlns:a14="http://schemas.microsoft.com/office/drawing/2010/main" val="0"/>
              </a:ext>
            </a:extLst>
          </a:blip>
          <a:srcRect b="4397"/>
          <a:stretch/>
        </p:blipFill>
        <p:spPr>
          <a:xfrm>
            <a:off x="0" y="136185"/>
            <a:ext cx="9144000" cy="6556445"/>
          </a:xfrm>
          <a:prstGeom prst="rect">
            <a:avLst/>
          </a:prstGeom>
        </p:spPr>
      </p:pic>
      <p:sp>
        <p:nvSpPr>
          <p:cNvPr id="2" name="Text Placeholder 1"/>
          <p:cNvSpPr>
            <a:spLocks noGrp="1"/>
          </p:cNvSpPr>
          <p:nvPr>
            <p:ph type="body" sz="quarter" idx="10"/>
          </p:nvPr>
        </p:nvSpPr>
        <p:spPr/>
        <p:txBody>
          <a:bodyPr/>
          <a:lstStyle/>
          <a:p>
            <a:r>
              <a:rPr lang="en-US" dirty="0"/>
              <a:t>Arab woman finishing a large store jar</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54121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Capitoline Museum\Palazzo dei Conservatori\Strigilated sarcophagus with Clipeo, from Rome, 3rd c AD, tb05141796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97" y="-1"/>
            <a:ext cx="8242607" cy="65196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Sarcophagus with a man reading a scroll, from Rome, 3rd century AD</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You know what commandments we gave you from the Lord Jesus</a:t>
            </a:r>
          </a:p>
        </p:txBody>
      </p:sp>
    </p:spTree>
    <p:extLst>
      <p:ext uri="{BB962C8B-B14F-4D97-AF65-F5344CB8AC3E}">
        <p14:creationId xmlns:p14="http://schemas.microsoft.com/office/powerpoint/2010/main" val="19901621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Harvesting and crushing grapes, from the tomb of </a:t>
            </a:r>
            <a:r>
              <a:rPr lang="en-US" dirty="0" err="1"/>
              <a:t>Paherid</a:t>
            </a:r>
            <a:r>
              <a:rPr lang="en-US" dirty="0"/>
              <a:t> at El-</a:t>
            </a:r>
            <a:r>
              <a:rPr lang="en-US" dirty="0" err="1"/>
              <a:t>Kab</a:t>
            </a:r>
            <a:r>
              <a:rPr lang="en-US" dirty="0"/>
              <a:t>, circa 1500 BC</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pic>
        <p:nvPicPr>
          <p:cNvPr id="2050" name="Picture 2" descr="C:\Users\Kris\Documents\Bolen\04 0Adds 2012\07 Egypt\El-Kab-pcb\El-Kab, tomb of Paheri, harvesting and crushing grapes, adr1603226693.jpg"/>
          <p:cNvPicPr>
            <a:picLocks noChangeAspect="1" noChangeArrowheads="1"/>
          </p:cNvPicPr>
          <p:nvPr/>
        </p:nvPicPr>
        <p:blipFill rotWithShape="1">
          <a:blip r:embed="rId3">
            <a:extLst>
              <a:ext uri="{28A0092B-C50C-407E-A947-70E740481C1C}">
                <a14:useLocalDpi xmlns:a14="http://schemas.microsoft.com/office/drawing/2010/main" val="0"/>
              </a:ext>
            </a:extLst>
          </a:blip>
          <a:srcRect r="7447"/>
          <a:stretch/>
        </p:blipFill>
        <p:spPr bwMode="auto">
          <a:xfrm>
            <a:off x="-1" y="800154"/>
            <a:ext cx="9144001" cy="5257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4938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vase, indoor, plant, sitting&#10;&#10;Description automatically generated">
            <a:extLst>
              <a:ext uri="{FF2B5EF4-FFF2-40B4-BE49-F238E27FC236}">
                <a16:creationId xmlns:a16="http://schemas.microsoft.com/office/drawing/2014/main" id="{0AF9457A-F87A-4C2D-BACE-EE61CB6D0B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7980" y="-1"/>
            <a:ext cx="5748041" cy="6571693"/>
          </a:xfrm>
          <a:prstGeom prst="rect">
            <a:avLst/>
          </a:prstGeom>
        </p:spPr>
      </p:pic>
      <p:sp>
        <p:nvSpPr>
          <p:cNvPr id="2" name="Text Placeholder 1"/>
          <p:cNvSpPr>
            <a:spLocks noGrp="1"/>
          </p:cNvSpPr>
          <p:nvPr>
            <p:ph type="body" sz="quarter" idx="10"/>
          </p:nvPr>
        </p:nvSpPr>
        <p:spPr/>
        <p:txBody>
          <a:bodyPr/>
          <a:lstStyle/>
          <a:p>
            <a:r>
              <a:rPr lang="en-US" dirty="0"/>
              <a:t>Glass </a:t>
            </a:r>
            <a:r>
              <a:rPr lang="en-US" dirty="0" err="1"/>
              <a:t>amphoriskos</a:t>
            </a:r>
            <a:r>
              <a:rPr lang="en-US" dirty="0"/>
              <a:t> depicting cupids harvesting grapes, from Pompeii, mid-1st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2985110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Naples Museum\Frescoes\Fresco of female painter finishing panel of herm of Dionysius, from House of Empress of Russia in Pompeii, tb0515170152.jpg"/>
          <p:cNvPicPr>
            <a:picLocks noChangeAspect="1" noChangeArrowheads="1"/>
          </p:cNvPicPr>
          <p:nvPr/>
        </p:nvPicPr>
        <p:blipFill rotWithShape="1">
          <a:blip r:embed="rId3">
            <a:extLst>
              <a:ext uri="{28A0092B-C50C-407E-A947-70E740481C1C}">
                <a14:useLocalDpi xmlns:a14="http://schemas.microsoft.com/office/drawing/2010/main" val="0"/>
              </a:ext>
            </a:extLst>
          </a:blip>
          <a:srcRect l="7608" t="16200" r="6962" b="12500"/>
          <a:stretch/>
        </p:blipFill>
        <p:spPr bwMode="auto">
          <a:xfrm>
            <a:off x="657227" y="0"/>
            <a:ext cx="777240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a female artist painting a herm of Dionysius, from Pompeii, 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0211656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8194B452-C242-40E5-BA1D-48A8E1F50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Fresco of a female artist painting a panel of Priapus, from Pompeii, 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5565579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wnloads\Tombstone of physician Jason with child patient with enlarged belly, Roman, from Athens, 2nd c AD, tb09301983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003"/>
            <a:ext cx="9144000" cy="655240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Physician Jason with a child patient with an enlarged belly, from Athens, 2nd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3659787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Jewish Revolt\Gamla, spatulas, spatula probe, spoons and stylus belonging to physician of Roman legion, adr1805242943.jpg"/>
          <p:cNvPicPr>
            <a:picLocks noChangeAspect="1" noChangeArrowheads="1"/>
          </p:cNvPicPr>
          <p:nvPr/>
        </p:nvPicPr>
        <p:blipFill rotWithShape="1">
          <a:blip r:embed="rId3">
            <a:extLst>
              <a:ext uri="{28A0092B-C50C-407E-A947-70E740481C1C}">
                <a14:useLocalDpi xmlns:a14="http://schemas.microsoft.com/office/drawing/2010/main" val="0"/>
              </a:ext>
            </a:extLst>
          </a:blip>
          <a:srcRect t="18320"/>
          <a:stretch/>
        </p:blipFill>
        <p:spPr bwMode="auto">
          <a:xfrm>
            <a:off x="0" y="0"/>
            <a:ext cx="914400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Tools belonging to physician of the Roman legion, from Gamla, 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1349684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cuments\Bolen\04 0Adds 2012\19 Museum\Rome Museums\Naples Museum\Frescoes\Fresco of injured Aeneas treated by surgeon Japix, Aphrodite and Ascanius, from House of Siricus in Pompeii, tb0515170226.jpg"/>
          <p:cNvPicPr>
            <a:picLocks noChangeAspect="1" noChangeArrowheads="1"/>
          </p:cNvPicPr>
          <p:nvPr/>
        </p:nvPicPr>
        <p:blipFill rotWithShape="1">
          <a:blip r:embed="rId3">
            <a:extLst>
              <a:ext uri="{28A0092B-C50C-407E-A947-70E740481C1C}">
                <a14:useLocalDpi xmlns:a14="http://schemas.microsoft.com/office/drawing/2010/main" val="0"/>
              </a:ext>
            </a:extLst>
          </a:blip>
          <a:srcRect l="10990" t="12499" r="12315" b="14457"/>
          <a:stretch/>
        </p:blipFill>
        <p:spPr bwMode="auto">
          <a:xfrm>
            <a:off x="1314450" y="-1"/>
            <a:ext cx="6515100" cy="667909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a surgeon working on an injured man, from Pompeii, 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7681980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19 Museum\Rome Museums\Naples Museum\Frescoes\Fresco with workshop of Hephaestus, Cyclops forging armor of heroes, from House of Chariots in Pompeii, tb0515170227.jpg"/>
          <p:cNvPicPr>
            <a:picLocks noChangeAspect="1" noChangeArrowheads="1"/>
          </p:cNvPicPr>
          <p:nvPr/>
        </p:nvPicPr>
        <p:blipFill rotWithShape="1">
          <a:blip r:embed="rId3">
            <a:extLst>
              <a:ext uri="{28A0092B-C50C-407E-A947-70E740481C1C}">
                <a14:useLocalDpi xmlns:a14="http://schemas.microsoft.com/office/drawing/2010/main" val="0"/>
              </a:ext>
            </a:extLst>
          </a:blip>
          <a:srcRect l="6250" t="13544" r="5937" b="10940"/>
          <a:stretch/>
        </p:blipFill>
        <p:spPr bwMode="auto">
          <a:xfrm>
            <a:off x="418772" y="0"/>
            <a:ext cx="830645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with men working at a forge, from the House of Chariots in Pompeii, 1st century AD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2042593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f/f5/Esclave-empereur40_les_forges_de_Vulcain.jpg/1280px-Esclave-empereur40_les_forges_de_Vulcain.jpg"/>
          <p:cNvPicPr>
            <a:picLocks noChangeAspect="1" noChangeArrowheads="1"/>
          </p:cNvPicPr>
          <p:nvPr/>
        </p:nvPicPr>
        <p:blipFill rotWithShape="1">
          <a:blip r:embed="rId3">
            <a:extLst>
              <a:ext uri="{28A0092B-C50C-407E-A947-70E740481C1C}">
                <a14:useLocalDpi xmlns:a14="http://schemas.microsoft.com/office/drawing/2010/main" val="0"/>
              </a:ext>
            </a:extLst>
          </a:blip>
          <a:srcRect l="5475" r="2821"/>
          <a:stretch/>
        </p:blipFill>
        <p:spPr bwMode="auto">
          <a:xfrm>
            <a:off x="-1" y="628469"/>
            <a:ext cx="9144001" cy="560106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Armorers working in a metal shop, Roman period</a:t>
            </a:r>
            <a:endParaRPr lang="x-none" dirty="0"/>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6065979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Naples Museum\Coins\Pillar with painted scenes of fullonica at work, fuller treading vat, from Pompeii, tb0515170878.jpg"/>
          <p:cNvPicPr>
            <a:picLocks noChangeAspect="1" noChangeArrowheads="1"/>
          </p:cNvPicPr>
          <p:nvPr/>
        </p:nvPicPr>
        <p:blipFill rotWithShape="1">
          <a:blip r:embed="rId3">
            <a:extLst>
              <a:ext uri="{28A0092B-C50C-407E-A947-70E740481C1C}">
                <a14:useLocalDpi xmlns:a14="http://schemas.microsoft.com/office/drawing/2010/main" val="0"/>
              </a:ext>
            </a:extLst>
          </a:blip>
          <a:srcRect t="18788"/>
          <a:stretch/>
        </p:blipFill>
        <p:spPr bwMode="auto">
          <a:xfrm>
            <a:off x="0" y="170120"/>
            <a:ext cx="9144000" cy="63495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Pillar with painted scenes of </a:t>
            </a:r>
            <a:r>
              <a:rPr lang="en-US" dirty="0" err="1"/>
              <a:t>fullones</a:t>
            </a:r>
            <a:r>
              <a:rPr lang="en-US" dirty="0"/>
              <a:t> at work in a treading vat, from Pompeii, 1st century AD</a:t>
            </a:r>
          </a:p>
        </p:txBody>
      </p:sp>
      <p:sp>
        <p:nvSpPr>
          <p:cNvPr id="8" name="Text Placeholder 2"/>
          <p:cNvSpPr>
            <a:spLocks noGrp="1"/>
          </p:cNvSpPr>
          <p:nvPr>
            <p:ph type="body" sz="quarter" idx="12"/>
          </p:nvPr>
        </p:nvSpPr>
        <p:spPr/>
        <p:txBody>
          <a:bodyPr/>
          <a:lstStyle/>
          <a:p>
            <a:r>
              <a:rPr lang="en-US" dirty="0"/>
              <a:t>4:11</a:t>
            </a:r>
          </a:p>
        </p:txBody>
      </p:sp>
      <p:sp>
        <p:nvSpPr>
          <p:cNvPr id="9"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700837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ll, indoor, cup, sitting&#10;&#10;Description automatically generated">
            <a:extLst>
              <a:ext uri="{FF2B5EF4-FFF2-40B4-BE49-F238E27FC236}">
                <a16:creationId xmlns:a16="http://schemas.microsoft.com/office/drawing/2014/main" id="{FA772257-70F9-0144-B01C-2348C8860926}"/>
              </a:ext>
            </a:extLst>
          </p:cNvPr>
          <p:cNvPicPr>
            <a:picLocks noChangeAspect="1"/>
          </p:cNvPicPr>
          <p:nvPr/>
        </p:nvPicPr>
        <p:blipFill rotWithShape="1">
          <a:blip r:embed="rId3">
            <a:extLst>
              <a:ext uri="{28A0092B-C50C-407E-A947-70E740481C1C}">
                <a14:useLocalDpi xmlns:a14="http://schemas.microsoft.com/office/drawing/2010/main" val="0"/>
              </a:ext>
            </a:extLst>
          </a:blip>
          <a:srcRect t="5630" b="13289"/>
          <a:stretch/>
        </p:blipFill>
        <p:spPr>
          <a:xfrm>
            <a:off x="1" y="0"/>
            <a:ext cx="9143999" cy="6858000"/>
          </a:xfrm>
          <a:prstGeom prst="rect">
            <a:avLst/>
          </a:prstGeom>
        </p:spPr>
      </p:pic>
      <p:sp>
        <p:nvSpPr>
          <p:cNvPr id="3" name="Text Placeholder 2"/>
          <p:cNvSpPr>
            <a:spLocks noGrp="1"/>
          </p:cNvSpPr>
          <p:nvPr>
            <p:ph type="body" sz="quarter" idx="10"/>
          </p:nvPr>
        </p:nvSpPr>
        <p:spPr/>
        <p:txBody>
          <a:bodyPr/>
          <a:lstStyle/>
          <a:p>
            <a:r>
              <a:rPr lang="en-US" dirty="0"/>
              <a:t>Wine cup with a reclining man and a prostitute at a symposium, from Athens, 5th century BC</a:t>
            </a:r>
            <a:endParaRPr lang="x-none" dirty="0"/>
          </a:p>
        </p:txBody>
      </p:sp>
      <p:sp>
        <p:nvSpPr>
          <p:cNvPr id="4" name="Text Placeholder 3"/>
          <p:cNvSpPr>
            <a:spLocks noGrp="1"/>
          </p:cNvSpPr>
          <p:nvPr>
            <p:ph type="body" sz="quarter" idx="12"/>
          </p:nvPr>
        </p:nvSpPr>
        <p:spPr/>
        <p:txBody>
          <a:bodyPr/>
          <a:lstStyle/>
          <a:p>
            <a:r>
              <a:rPr lang="en-US" dirty="0"/>
              <a:t>4:3</a:t>
            </a:r>
          </a:p>
        </p:txBody>
      </p:sp>
      <p:sp>
        <p:nvSpPr>
          <p:cNvPr id="2" name="Title 1"/>
          <p:cNvSpPr>
            <a:spLocks noGrp="1"/>
          </p:cNvSpPr>
          <p:nvPr>
            <p:ph type="title"/>
          </p:nvPr>
        </p:nvSpPr>
        <p:spPr/>
        <p:txBody>
          <a:bodyPr/>
          <a:lstStyle/>
          <a:p>
            <a:r>
              <a:rPr lang="en-US" dirty="0"/>
              <a:t>For this is the will of God, your sanctification, that you abstain from sexual immorality</a:t>
            </a:r>
          </a:p>
        </p:txBody>
      </p:sp>
    </p:spTree>
    <p:extLst>
      <p:ext uri="{BB962C8B-B14F-4D97-AF65-F5344CB8AC3E}">
        <p14:creationId xmlns:p14="http://schemas.microsoft.com/office/powerpoint/2010/main" val="31014241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19 Museum\Rome Museums\Naples Museum\Coins\Pillar with painted scenes of fullonica at work, inspection of cloth, from Pompeii, tb0515170877.jpg"/>
          <p:cNvPicPr>
            <a:picLocks noChangeAspect="1" noChangeArrowheads="1"/>
          </p:cNvPicPr>
          <p:nvPr/>
        </p:nvPicPr>
        <p:blipFill rotWithShape="1">
          <a:blip r:embed="rId3">
            <a:extLst>
              <a:ext uri="{28A0092B-C50C-407E-A947-70E740481C1C}">
                <a14:useLocalDpi xmlns:a14="http://schemas.microsoft.com/office/drawing/2010/main" val="0"/>
              </a:ext>
            </a:extLst>
          </a:blip>
          <a:srcRect t="3965"/>
          <a:stretch/>
        </p:blipFill>
        <p:spPr bwMode="auto">
          <a:xfrm>
            <a:off x="0" y="191385"/>
            <a:ext cx="9144000" cy="666535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drying and inspection of cloth in a </a:t>
            </a:r>
            <a:r>
              <a:rPr lang="en-US" dirty="0" err="1"/>
              <a:t>fullonica</a:t>
            </a:r>
            <a:r>
              <a:rPr lang="en-US" dirty="0"/>
              <a:t>, from Pompeii, 1st century AD</a:t>
            </a:r>
          </a:p>
        </p:txBody>
      </p:sp>
      <p:sp>
        <p:nvSpPr>
          <p:cNvPr id="8" name="Text Placeholder 2"/>
          <p:cNvSpPr>
            <a:spLocks noGrp="1"/>
          </p:cNvSpPr>
          <p:nvPr>
            <p:ph type="body" sz="quarter" idx="12"/>
          </p:nvPr>
        </p:nvSpPr>
        <p:spPr/>
        <p:txBody>
          <a:bodyPr/>
          <a:lstStyle/>
          <a:p>
            <a:r>
              <a:rPr lang="en-US" dirty="0"/>
              <a:t>4:11</a:t>
            </a:r>
          </a:p>
        </p:txBody>
      </p:sp>
      <p:sp>
        <p:nvSpPr>
          <p:cNvPr id="9"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3937148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s://upload.wikimedia.org/wikipedia/commons/thumb/0/05/Pompeii_-_Fullonica_of_Veranius_Hypsaeus_2_-_MAN.jpg/709px-Pompeii_-_Fullonica_of_Veranius_Hypsaeus_2_-_MAN.jpg"/>
          <p:cNvPicPr>
            <a:picLocks noChangeAspect="1" noChangeArrowheads="1"/>
          </p:cNvPicPr>
          <p:nvPr/>
        </p:nvPicPr>
        <p:blipFill rotWithShape="1">
          <a:blip r:embed="rId3">
            <a:extLst>
              <a:ext uri="{28A0092B-C50C-407E-A947-70E740481C1C}">
                <a14:useLocalDpi xmlns:a14="http://schemas.microsoft.com/office/drawing/2010/main" val="0"/>
              </a:ext>
            </a:extLst>
          </a:blip>
          <a:srcRect r="794"/>
          <a:stretch/>
        </p:blipFill>
        <p:spPr bwMode="auto">
          <a:xfrm>
            <a:off x="1582610" y="0"/>
            <a:ext cx="597878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Putting up clothes for drying, from the </a:t>
            </a:r>
            <a:r>
              <a:rPr lang="en-US" dirty="0" err="1"/>
              <a:t>fullonica</a:t>
            </a:r>
            <a:r>
              <a:rPr lang="en-US" dirty="0"/>
              <a:t> of </a:t>
            </a:r>
            <a:r>
              <a:rPr lang="en-US" dirty="0" err="1"/>
              <a:t>Veranius</a:t>
            </a:r>
            <a:r>
              <a:rPr lang="en-US" dirty="0"/>
              <a:t> </a:t>
            </a:r>
            <a:r>
              <a:rPr lang="en-US" dirty="0" err="1"/>
              <a:t>Hypsaeus</a:t>
            </a:r>
            <a:r>
              <a:rPr lang="en-US" dirty="0"/>
              <a:t>, Pompeii, 1st century AD</a:t>
            </a:r>
          </a:p>
        </p:txBody>
      </p:sp>
      <p:sp>
        <p:nvSpPr>
          <p:cNvPr id="8" name="Text Placeholder 2"/>
          <p:cNvSpPr>
            <a:spLocks noGrp="1"/>
          </p:cNvSpPr>
          <p:nvPr>
            <p:ph type="body" sz="quarter" idx="12"/>
          </p:nvPr>
        </p:nvSpPr>
        <p:spPr/>
        <p:txBody>
          <a:bodyPr/>
          <a:lstStyle/>
          <a:p>
            <a:r>
              <a:rPr lang="en-US" dirty="0"/>
              <a:t>4:11</a:t>
            </a:r>
          </a:p>
        </p:txBody>
      </p:sp>
      <p:sp>
        <p:nvSpPr>
          <p:cNvPr id="9"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8159668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 building, artifact, sitting&#10;&#10;Description automatically generated">
            <a:extLst>
              <a:ext uri="{FF2B5EF4-FFF2-40B4-BE49-F238E27FC236}">
                <a16:creationId xmlns:a16="http://schemas.microsoft.com/office/drawing/2014/main" id="{1279B428-5C3F-4DD9-BF1C-88E4EAB3F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84848"/>
          </a:xfrm>
          <a:prstGeom prst="rect">
            <a:avLst/>
          </a:prstGeom>
        </p:spPr>
      </p:pic>
      <p:sp>
        <p:nvSpPr>
          <p:cNvPr id="2" name="Text Placeholder 1">
            <a:extLst>
              <a:ext uri="{FF2B5EF4-FFF2-40B4-BE49-F238E27FC236}">
                <a16:creationId xmlns:a16="http://schemas.microsoft.com/office/drawing/2014/main" id="{A126A905-72A9-4D61-8DB2-2811F599774E}"/>
              </a:ext>
            </a:extLst>
          </p:cNvPr>
          <p:cNvSpPr>
            <a:spLocks noGrp="1"/>
          </p:cNvSpPr>
          <p:nvPr>
            <p:ph type="body" sz="quarter" idx="10"/>
          </p:nvPr>
        </p:nvSpPr>
        <p:spPr/>
        <p:txBody>
          <a:bodyPr/>
          <a:lstStyle/>
          <a:p>
            <a:r>
              <a:rPr lang="en-US" dirty="0"/>
              <a:t>Funerary altar with slave boys holding an umbrella and a basket with food, mid-1st century AD</a:t>
            </a:r>
          </a:p>
        </p:txBody>
      </p:sp>
      <p:sp>
        <p:nvSpPr>
          <p:cNvPr id="3" name="Text Placeholder 2">
            <a:extLst>
              <a:ext uri="{FF2B5EF4-FFF2-40B4-BE49-F238E27FC236}">
                <a16:creationId xmlns:a16="http://schemas.microsoft.com/office/drawing/2014/main" id="{C878FEDA-40ED-47EC-8D84-E55A215B187A}"/>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id="{A7F3498C-B20F-49AD-9164-73DE97B41C5F}"/>
              </a:ext>
            </a:extLst>
          </p:cNvPr>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2545161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ld, sitting, bench&#10;&#10;Description automatically generated">
            <a:extLst>
              <a:ext uri="{FF2B5EF4-FFF2-40B4-BE49-F238E27FC236}">
                <a16:creationId xmlns:a16="http://schemas.microsoft.com/office/drawing/2014/main" id="{774FE1D6-DC2D-4672-AC7A-D1C0A979F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Fresco with piles of coins and record books, from Pompeii, 1st century AD</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39216885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Rome Museums\Naples Museum\Frescoes\Fresco portrait of baker Terentius Neo and wife in pose of intellectuals, from Pompeii, tb05151702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portrait of baker </a:t>
            </a:r>
            <a:r>
              <a:rPr lang="en-US" dirty="0" err="1"/>
              <a:t>Terentius</a:t>
            </a:r>
            <a:r>
              <a:rPr lang="en-US" dirty="0"/>
              <a:t> Neo and wife in pose of intellectuals, from Pompeii</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5481972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5 Rome\Pompeii\Pompeii Bakery of Popido Prisco with millstones and oven, tb05161717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Bakery of </a:t>
            </a:r>
            <a:r>
              <a:rPr lang="en-US" dirty="0" err="1"/>
              <a:t>Popido</a:t>
            </a:r>
            <a:r>
              <a:rPr lang="en-US" dirty="0"/>
              <a:t> </a:t>
            </a:r>
            <a:r>
              <a:rPr lang="en-US" dirty="0" err="1"/>
              <a:t>Prisco</a:t>
            </a:r>
            <a:r>
              <a:rPr lang="en-US" dirty="0"/>
              <a:t> with millstones and an oven, Pompeii, 1st century AD</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19598715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hanging on a wall&#10;&#10;Description automatically generated">
            <a:extLst>
              <a:ext uri="{FF2B5EF4-FFF2-40B4-BE49-F238E27FC236}">
                <a16:creationId xmlns:a16="http://schemas.microsoft.com/office/drawing/2014/main" id="{11A8EC78-773A-433F-BE34-7EC821B65AD8}"/>
              </a:ext>
            </a:extLst>
          </p:cNvPr>
          <p:cNvPicPr>
            <a:picLocks noChangeAspect="1"/>
          </p:cNvPicPr>
          <p:nvPr/>
        </p:nvPicPr>
        <p:blipFill rotWithShape="1">
          <a:blip r:embed="rId3">
            <a:extLst>
              <a:ext uri="{28A0092B-C50C-407E-A947-70E740481C1C}">
                <a14:useLocalDpi xmlns:a14="http://schemas.microsoft.com/office/drawing/2010/main" val="0"/>
              </a:ext>
            </a:extLst>
          </a:blip>
          <a:srcRect l="11000" t="13568" r="10000" b="10112"/>
          <a:stretch/>
        </p:blipFill>
        <p:spPr>
          <a:xfrm>
            <a:off x="1562100" y="0"/>
            <a:ext cx="6019800" cy="6858001"/>
          </a:xfrm>
          <a:prstGeom prst="rect">
            <a:avLst/>
          </a:prstGeom>
        </p:spPr>
      </p:pic>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Painting of a baker’s shop in Pompeii, 1st century AD</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That you aspire to be quiet and mind your own business and work with your hands</a:t>
            </a:r>
          </a:p>
        </p:txBody>
      </p:sp>
    </p:spTree>
    <p:extLst>
      <p:ext uri="{BB962C8B-B14F-4D97-AF65-F5344CB8AC3E}">
        <p14:creationId xmlns:p14="http://schemas.microsoft.com/office/powerpoint/2010/main" val="52965786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Bread depicted on a fresco, from the estate of Julia Felix in Pompeii, 1st century AD</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That you aspire to be quiet and mind your own business and work with your hands</a:t>
            </a:r>
          </a:p>
        </p:txBody>
      </p:sp>
      <p:pic>
        <p:nvPicPr>
          <p:cNvPr id="6" name="Picture 5">
            <a:extLst>
              <a:ext uri="{FF2B5EF4-FFF2-40B4-BE49-F238E27FC236}">
                <a16:creationId xmlns:a16="http://schemas.microsoft.com/office/drawing/2014/main" id="{BF49E1A4-18EB-45AE-A1D5-10ADB8CBEA44}"/>
              </a:ext>
            </a:extLst>
          </p:cNvPr>
          <p:cNvPicPr>
            <a:picLocks noChangeAspect="1"/>
          </p:cNvPicPr>
          <p:nvPr/>
        </p:nvPicPr>
        <p:blipFill rotWithShape="1">
          <a:blip r:embed="rId3">
            <a:extLst>
              <a:ext uri="{28A0092B-C50C-407E-A947-70E740481C1C}">
                <a14:useLocalDpi xmlns:a14="http://schemas.microsoft.com/office/drawing/2010/main" val="0"/>
              </a:ext>
            </a:extLst>
          </a:blip>
          <a:srcRect l="14259" t="22737" r="760" b="1"/>
          <a:stretch/>
        </p:blipFill>
        <p:spPr>
          <a:xfrm>
            <a:off x="1" y="392620"/>
            <a:ext cx="9143999" cy="6127052"/>
          </a:xfrm>
          <a:prstGeom prst="rect">
            <a:avLst/>
          </a:prstGeom>
        </p:spPr>
      </p:pic>
    </p:spTree>
    <p:extLst>
      <p:ext uri="{BB962C8B-B14F-4D97-AF65-F5344CB8AC3E}">
        <p14:creationId xmlns:p14="http://schemas.microsoft.com/office/powerpoint/2010/main" val="3222186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coin&#10;&#10;Description automatically generated">
            <a:extLst>
              <a:ext uri="{FF2B5EF4-FFF2-40B4-BE49-F238E27FC236}">
                <a16:creationId xmlns:a16="http://schemas.microsoft.com/office/drawing/2014/main" id="{3FC764AD-9C43-457F-B734-F9F2DF175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461440"/>
            <a:ext cx="3903347" cy="3940121"/>
          </a:xfrm>
          <a:prstGeom prst="rect">
            <a:avLst/>
          </a:prstGeom>
        </p:spPr>
      </p:pic>
      <p:pic>
        <p:nvPicPr>
          <p:cNvPr id="6" name="Picture 5" descr="A close up of a coin&#10;&#10;Description automatically generated">
            <a:extLst>
              <a:ext uri="{FF2B5EF4-FFF2-40B4-BE49-F238E27FC236}">
                <a16:creationId xmlns:a16="http://schemas.microsoft.com/office/drawing/2014/main" id="{5ABFA29E-FF86-47FE-931F-65BD240F9E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039" y="1458944"/>
            <a:ext cx="3922361" cy="3980745"/>
          </a:xfrm>
          <a:prstGeom prst="rect">
            <a:avLst/>
          </a:prstGeom>
        </p:spPr>
      </p:pic>
      <p:sp>
        <p:nvSpPr>
          <p:cNvPr id="2" name="Text Placeholder 1"/>
          <p:cNvSpPr>
            <a:spLocks noGrp="1"/>
          </p:cNvSpPr>
          <p:nvPr>
            <p:ph type="body" sz="quarter" idx="10"/>
          </p:nvPr>
        </p:nvSpPr>
        <p:spPr/>
        <p:txBody>
          <a:bodyPr/>
          <a:lstStyle/>
          <a:p>
            <a:r>
              <a:rPr lang="it-IT" dirty="0"/>
              <a:t>Coin of </a:t>
            </a:r>
            <a:r>
              <a:rPr lang="it-IT" dirty="0" err="1"/>
              <a:t>Thessalonica</a:t>
            </a:r>
            <a:r>
              <a:rPr lang="it-IT" dirty="0"/>
              <a:t>, AD 37–41</a:t>
            </a:r>
            <a:endParaRPr lang="en-US" dirty="0"/>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So that you may behave properly toward outsiders and have need of nothing</a:t>
            </a:r>
          </a:p>
        </p:txBody>
      </p:sp>
    </p:spTree>
    <p:extLst>
      <p:ext uri="{BB962C8B-B14F-4D97-AF65-F5344CB8AC3E}">
        <p14:creationId xmlns:p14="http://schemas.microsoft.com/office/powerpoint/2010/main" val="35116016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coin&#10;&#10;Description automatically generated">
            <a:extLst>
              <a:ext uri="{FF2B5EF4-FFF2-40B4-BE49-F238E27FC236}">
                <a16:creationId xmlns:a16="http://schemas.microsoft.com/office/drawing/2014/main" id="{09232D2B-9554-4FF1-8223-55DC568FBA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0996"/>
            <a:ext cx="9144000" cy="4636008"/>
          </a:xfrm>
          <a:prstGeom prst="rect">
            <a:avLst/>
          </a:prstGeom>
        </p:spPr>
      </p:pic>
      <p:sp>
        <p:nvSpPr>
          <p:cNvPr id="2" name="Text Placeholder 1"/>
          <p:cNvSpPr>
            <a:spLocks noGrp="1"/>
          </p:cNvSpPr>
          <p:nvPr>
            <p:ph type="body" sz="quarter" idx="10"/>
          </p:nvPr>
        </p:nvSpPr>
        <p:spPr/>
        <p:txBody>
          <a:bodyPr/>
          <a:lstStyle/>
          <a:p>
            <a:r>
              <a:rPr lang="en-US" dirty="0"/>
              <a:t>Copper coin of Augustus from Thessalonica, 27 BC – AD 14</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So that you may behave properly toward outsiders and have need of nothing</a:t>
            </a:r>
          </a:p>
        </p:txBody>
      </p:sp>
    </p:spTree>
    <p:extLst>
      <p:ext uri="{BB962C8B-B14F-4D97-AF65-F5344CB8AC3E}">
        <p14:creationId xmlns:p14="http://schemas.microsoft.com/office/powerpoint/2010/main" val="1256835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Advertisement for a brothel on the sidewalk of Ephesus</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For this is the will of God, your sanctification, that you abstain from sexual immorality</a:t>
            </a:r>
          </a:p>
        </p:txBody>
      </p:sp>
      <p:pic>
        <p:nvPicPr>
          <p:cNvPr id="6" name="Picture 5" descr="A stone building&#10;&#10;Description automatically generated">
            <a:extLst>
              <a:ext uri="{FF2B5EF4-FFF2-40B4-BE49-F238E27FC236}">
                <a16:creationId xmlns:a16="http://schemas.microsoft.com/office/drawing/2014/main" id="{C2FB968C-362F-F646-9C98-A730530EB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987104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33BB0C-ABBB-2A4C-AA85-945EDE037A9C}"/>
              </a:ext>
            </a:extLst>
          </p:cNvPr>
          <p:cNvPicPr>
            <a:picLocks noChangeAspect="1"/>
          </p:cNvPicPr>
          <p:nvPr/>
        </p:nvPicPr>
        <p:blipFill rotWithShape="1">
          <a:blip r:embed="rId3">
            <a:extLst>
              <a:ext uri="{28A0092B-C50C-407E-A947-70E740481C1C}">
                <a14:useLocalDpi xmlns:a14="http://schemas.microsoft.com/office/drawing/2010/main" val="0"/>
              </a:ext>
            </a:extLst>
          </a:blip>
          <a:srcRect t="14309"/>
          <a:stretch/>
        </p:blipFill>
        <p:spPr>
          <a:xfrm>
            <a:off x="596083" y="365760"/>
            <a:ext cx="7951835" cy="6492239"/>
          </a:xfrm>
          <a:prstGeom prst="rect">
            <a:avLst/>
          </a:prstGeom>
        </p:spPr>
      </p:pic>
      <p:sp>
        <p:nvSpPr>
          <p:cNvPr id="2" name="Text Placeholder 1"/>
          <p:cNvSpPr>
            <a:spLocks noGrp="1"/>
          </p:cNvSpPr>
          <p:nvPr>
            <p:ph type="body" sz="quarter" idx="10"/>
          </p:nvPr>
        </p:nvSpPr>
        <p:spPr/>
        <p:txBody>
          <a:bodyPr/>
          <a:lstStyle/>
          <a:p>
            <a:r>
              <a:rPr lang="en-US" dirty="0"/>
              <a:t>Group of beggars</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So that you may behave properly toward outsiders and have need of nothing</a:t>
            </a:r>
          </a:p>
        </p:txBody>
      </p:sp>
    </p:spTree>
    <p:extLst>
      <p:ext uri="{BB962C8B-B14F-4D97-AF65-F5344CB8AC3E}">
        <p14:creationId xmlns:p14="http://schemas.microsoft.com/office/powerpoint/2010/main" val="3149585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ign&#10;&#10;Description automatically generated">
            <a:extLst>
              <a:ext uri="{FF2B5EF4-FFF2-40B4-BE49-F238E27FC236}">
                <a16:creationId xmlns:a16="http://schemas.microsoft.com/office/drawing/2014/main" id="{C38245CD-A7DC-6449-87E4-EE412F152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217" y="0"/>
            <a:ext cx="8647566" cy="6858000"/>
          </a:xfrm>
          <a:prstGeom prst="rect">
            <a:avLst/>
          </a:prstGeom>
        </p:spPr>
      </p:pic>
      <p:sp>
        <p:nvSpPr>
          <p:cNvPr id="2" name="Text Placeholder 1"/>
          <p:cNvSpPr>
            <a:spLocks noGrp="1"/>
          </p:cNvSpPr>
          <p:nvPr>
            <p:ph type="body" sz="quarter" idx="10"/>
          </p:nvPr>
        </p:nvSpPr>
        <p:spPr/>
        <p:txBody>
          <a:bodyPr/>
          <a:lstStyle/>
          <a:p>
            <a:r>
              <a:rPr lang="en-US" dirty="0"/>
              <a:t>Funerary slab wishing peaceful sleep on the deceased, 3rd–4th centuries AD</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We do not want you to be ignorant, brothers, concerning those who are asleep</a:t>
            </a:r>
          </a:p>
        </p:txBody>
      </p:sp>
    </p:spTree>
    <p:extLst>
      <p:ext uri="{BB962C8B-B14F-4D97-AF65-F5344CB8AC3E}">
        <p14:creationId xmlns:p14="http://schemas.microsoft.com/office/powerpoint/2010/main" val="28612581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ece of food&#10;&#10;Description automatically generated">
            <a:extLst>
              <a:ext uri="{FF2B5EF4-FFF2-40B4-BE49-F238E27FC236}">
                <a16:creationId xmlns:a16="http://schemas.microsoft.com/office/drawing/2014/main" id="{B6EB7C60-3513-F64B-9462-8A9AFF1BE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625" y="0"/>
            <a:ext cx="6000750" cy="6858000"/>
          </a:xfrm>
          <a:prstGeom prst="rect">
            <a:avLst/>
          </a:prstGeom>
        </p:spPr>
      </p:pic>
      <p:sp>
        <p:nvSpPr>
          <p:cNvPr id="2" name="Text Placeholder 1"/>
          <p:cNvSpPr>
            <a:spLocks noGrp="1"/>
          </p:cNvSpPr>
          <p:nvPr>
            <p:ph type="body" sz="quarter" idx="10"/>
          </p:nvPr>
        </p:nvSpPr>
        <p:spPr/>
        <p:txBody>
          <a:bodyPr/>
          <a:lstStyle/>
          <a:p>
            <a:r>
              <a:rPr lang="en-US" dirty="0"/>
              <a:t>Marble head of a girl, sleeping or dead</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We do not want you to be ignorant, brothers, concerning those who are asleep</a:t>
            </a:r>
          </a:p>
        </p:txBody>
      </p:sp>
    </p:spTree>
    <p:extLst>
      <p:ext uri="{BB962C8B-B14F-4D97-AF65-F5344CB8AC3E}">
        <p14:creationId xmlns:p14="http://schemas.microsoft.com/office/powerpoint/2010/main" val="28854382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7C7E5AF-1F35-4839-B0BF-183F868EE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Limestone funeral bed, from Corinth, late 4th century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We do not want you to be ignorant, brothers, concerning those who are asleep</a:t>
            </a:r>
          </a:p>
        </p:txBody>
      </p:sp>
    </p:spTree>
    <p:extLst>
      <p:ext uri="{BB962C8B-B14F-4D97-AF65-F5344CB8AC3E}">
        <p14:creationId xmlns:p14="http://schemas.microsoft.com/office/powerpoint/2010/main" val="19914806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Etruscan sarcophagus with a husband and wife, from </a:t>
            </a:r>
            <a:r>
              <a:rPr lang="en-US" dirty="0" err="1"/>
              <a:t>Vulci</a:t>
            </a:r>
            <a:r>
              <a:rPr lang="en-US" dirty="0"/>
              <a:t>, 350–300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We do not want you to be ignorant, brothers, concerning those who are asleep</a:t>
            </a:r>
          </a:p>
        </p:txBody>
      </p:sp>
      <p:pic>
        <p:nvPicPr>
          <p:cNvPr id="6" name="Picture 5" descr="A picture containing indoor, building, table, sitting&#10;&#10;Description automatically generated">
            <a:extLst>
              <a:ext uri="{FF2B5EF4-FFF2-40B4-BE49-F238E27FC236}">
                <a16:creationId xmlns:a16="http://schemas.microsoft.com/office/drawing/2014/main" id="{721BA807-677A-0B42-A5DE-CDE100C417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6450"/>
            <a:ext cx="9144000" cy="5245100"/>
          </a:xfrm>
          <a:prstGeom prst="rect">
            <a:avLst/>
          </a:prstGeom>
        </p:spPr>
      </p:pic>
    </p:spTree>
    <p:extLst>
      <p:ext uri="{BB962C8B-B14F-4D97-AF65-F5344CB8AC3E}">
        <p14:creationId xmlns:p14="http://schemas.microsoft.com/office/powerpoint/2010/main" val="14555103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12470"/>
          <a:stretch/>
        </p:blipFill>
        <p:spPr>
          <a:xfrm>
            <a:off x="0" y="152400"/>
            <a:ext cx="9144000" cy="6515100"/>
          </a:xfrm>
          <a:prstGeom prst="rect">
            <a:avLst/>
          </a:prstGeom>
        </p:spPr>
      </p:pic>
      <p:sp>
        <p:nvSpPr>
          <p:cNvPr id="2" name="Text Placeholder 1"/>
          <p:cNvSpPr>
            <a:spLocks noGrp="1"/>
          </p:cNvSpPr>
          <p:nvPr>
            <p:ph type="body" sz="quarter" idx="10"/>
          </p:nvPr>
        </p:nvSpPr>
        <p:spPr/>
        <p:txBody>
          <a:bodyPr/>
          <a:lstStyle/>
          <a:p>
            <a:r>
              <a:rPr lang="x-none" dirty="0"/>
              <a:t>Roman sarcophagus fragment with </a:t>
            </a:r>
            <a:r>
              <a:rPr lang="x-none"/>
              <a:t>mourners grieving</a:t>
            </a:r>
            <a:r>
              <a:rPr lang="en-US" dirty="0"/>
              <a:t> the</a:t>
            </a:r>
            <a:r>
              <a:rPr lang="x-none"/>
              <a:t> </a:t>
            </a:r>
            <a:r>
              <a:rPr lang="x-none" dirty="0"/>
              <a:t>deceased</a:t>
            </a:r>
            <a:r>
              <a:rPr lang="x-none"/>
              <a:t>, mid-</a:t>
            </a:r>
            <a:r>
              <a:rPr lang="en-US" dirty="0"/>
              <a:t>2</a:t>
            </a:r>
            <a:r>
              <a:rPr lang="x-none"/>
              <a:t>nd centur</a:t>
            </a:r>
            <a:r>
              <a:rPr lang="en-US" dirty="0"/>
              <a:t>y</a:t>
            </a:r>
            <a:r>
              <a:rPr lang="x-none"/>
              <a:t> </a:t>
            </a:r>
            <a:r>
              <a:rPr lang="x-none" dirty="0"/>
              <a:t>AD</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So that you would not grieve as the rest who have no hope</a:t>
            </a:r>
          </a:p>
        </p:txBody>
      </p:sp>
    </p:spTree>
    <p:extLst>
      <p:ext uri="{BB962C8B-B14F-4D97-AF65-F5344CB8AC3E}">
        <p14:creationId xmlns:p14="http://schemas.microsoft.com/office/powerpoint/2010/main" val="31217604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9E2E2D1E-F7F6-40DD-A74B-81AD44716B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x-none"/>
              <a:t>Roman sarcophagus fragment with mourners grieving</a:t>
            </a:r>
            <a:r>
              <a:rPr lang="en-US" dirty="0"/>
              <a:t> the</a:t>
            </a:r>
            <a:r>
              <a:rPr lang="x-none"/>
              <a:t> deceased, mid-</a:t>
            </a:r>
            <a:r>
              <a:rPr lang="en-US" dirty="0"/>
              <a:t>2</a:t>
            </a:r>
            <a:r>
              <a:rPr lang="x-none"/>
              <a:t>nd centur</a:t>
            </a:r>
            <a:r>
              <a:rPr lang="en-US" dirty="0"/>
              <a:t>y</a:t>
            </a:r>
            <a:r>
              <a:rPr lang="x-none"/>
              <a:t> AD</a:t>
            </a:r>
            <a:endParaRPr lang="x-none" dirty="0"/>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So that you would not grieve as the rest who have no hope</a:t>
            </a:r>
          </a:p>
        </p:txBody>
      </p:sp>
    </p:spTree>
    <p:extLst>
      <p:ext uri="{BB962C8B-B14F-4D97-AF65-F5344CB8AC3E}">
        <p14:creationId xmlns:p14="http://schemas.microsoft.com/office/powerpoint/2010/main" val="289906311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with mourning women, from the Sidon necropolis, 4th century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So that you would not grieve as the rest who have no hope</a:t>
            </a:r>
          </a:p>
        </p:txBody>
      </p:sp>
      <p:pic>
        <p:nvPicPr>
          <p:cNvPr id="7" name="Picture 2" descr="C:\Users\Kris\Documents\Bolen\Sarcophagus with mourning women, from Sidon necropolis, 4th c BC, adr1006052979c.jpg"/>
          <p:cNvPicPr>
            <a:picLocks noChangeAspect="1" noChangeArrowheads="1"/>
          </p:cNvPicPr>
          <p:nvPr/>
        </p:nvPicPr>
        <p:blipFill rotWithShape="1">
          <a:blip r:embed="rId3">
            <a:extLst>
              <a:ext uri="{28A0092B-C50C-407E-A947-70E740481C1C}">
                <a14:useLocalDpi xmlns:a14="http://schemas.microsoft.com/office/drawing/2010/main" val="0"/>
              </a:ext>
            </a:extLst>
          </a:blip>
          <a:srcRect l="2931" r="2275"/>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251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jar, table, vessel, sitting&#10;&#10;Description automatically generated">
            <a:extLst>
              <a:ext uri="{FF2B5EF4-FFF2-40B4-BE49-F238E27FC236}">
                <a16:creationId xmlns:a16="http://schemas.microsoft.com/office/drawing/2014/main" id="{1DD3566C-A917-4934-B696-32DEF40350E6}"/>
              </a:ext>
            </a:extLst>
          </p:cNvPr>
          <p:cNvPicPr>
            <a:picLocks noChangeAspect="1"/>
          </p:cNvPicPr>
          <p:nvPr/>
        </p:nvPicPr>
        <p:blipFill rotWithShape="1">
          <a:blip r:embed="rId3">
            <a:extLst>
              <a:ext uri="{28A0092B-C50C-407E-A947-70E740481C1C}">
                <a14:useLocalDpi xmlns:a14="http://schemas.microsoft.com/office/drawing/2010/main" val="0"/>
              </a:ext>
            </a:extLst>
          </a:blip>
          <a:srcRect l="3504"/>
          <a:stretch/>
        </p:blipFill>
        <p:spPr>
          <a:xfrm>
            <a:off x="2775314" y="365760"/>
            <a:ext cx="6368685" cy="6187440"/>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5760"/>
            <a:ext cx="2553341"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Attic black-figure vase with women mourning, late 6th century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So that you would not grieve as the rest who have no hope</a:t>
            </a:r>
          </a:p>
        </p:txBody>
      </p:sp>
    </p:spTree>
    <p:extLst>
      <p:ext uri="{BB962C8B-B14F-4D97-AF65-F5344CB8AC3E}">
        <p14:creationId xmlns:p14="http://schemas.microsoft.com/office/powerpoint/2010/main" val="18671195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1021px-Near_the_Naples_Painter_-_woman_-_prothesis_(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8138"/>
            <a:ext cx="9144001" cy="67617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Red-figure </a:t>
            </a:r>
            <a:r>
              <a:rPr lang="en-US" i="1" dirty="0" err="1"/>
              <a:t>loutrophos</a:t>
            </a:r>
            <a:r>
              <a:rPr lang="en-US" dirty="0"/>
              <a:t> depicting mourners and the deceased, from Athens, circa 440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So that you would not grieve as the rest who have no hope</a:t>
            </a:r>
          </a:p>
        </p:txBody>
      </p:sp>
    </p:spTree>
    <p:extLst>
      <p:ext uri="{BB962C8B-B14F-4D97-AF65-F5344CB8AC3E}">
        <p14:creationId xmlns:p14="http://schemas.microsoft.com/office/powerpoint/2010/main" val="3743771698"/>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955</TotalTime>
  <Words>12486</Words>
  <Application>Microsoft Office PowerPoint</Application>
  <PresentationFormat>On-screen Show (4:3)</PresentationFormat>
  <Paragraphs>857</Paragraphs>
  <Slides>120</Slides>
  <Notes>120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120</vt:i4>
      </vt:variant>
    </vt:vector>
  </HeadingPairs>
  <TitlesOfParts>
    <vt:vector size="124" baseType="lpstr">
      <vt:lpstr>Arial</vt:lpstr>
      <vt:lpstr>Calibri</vt:lpstr>
      <vt:lpstr>Times New Roman</vt:lpstr>
      <vt:lpstr>PhotoCompanion</vt:lpstr>
      <vt:lpstr>1 Thessalonians 4</vt:lpstr>
      <vt:lpstr>As you received from us how you ought to walk and to please God</vt:lpstr>
      <vt:lpstr>As you received from us how you ought to walk and to please God</vt:lpstr>
      <vt:lpstr>We exhort you in the Lord Jesus . . . that you may  excel even more</vt:lpstr>
      <vt:lpstr>We exhort you in the Lord Jesus . . . that you may  excel even more</vt:lpstr>
      <vt:lpstr>We exhort you in the Lord Jesus . . . that you may  excel even more</vt:lpstr>
      <vt:lpstr>You know what commandments we gave you from the Lord Jesus</vt:lpstr>
      <vt:lpstr>For this is the will of God, your sanctification, that you abstain from sexual immorality</vt:lpstr>
      <vt:lpstr>For this is the will of God, your sanctification, that you abstain from sexual immorality</vt:lpstr>
      <vt:lpstr>For this is the will of God, your sanctification, that you abstain from sexual immorality</vt:lpstr>
      <vt:lpstr>For this is the will of God, your sanctification, that you abstain from sexual immorality</vt:lpstr>
      <vt:lpstr>That each one of you know how to possess his own vessel in sanctification and honor</vt:lpstr>
      <vt:lpstr>That each one of you know how to possess his own vessel in sanctification and honor</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Not in the passion of lust like the Gentiles who do not know God</vt:lpstr>
      <vt:lpstr>That no man transgress and defraud his brother</vt:lpstr>
      <vt:lpstr>That no man transgress and defraud his brother</vt:lpstr>
      <vt:lpstr>As also we told you beforehand and solemnly warned you</vt:lpstr>
      <vt:lpstr>As also we told you beforehand and solemnly warned you</vt:lpstr>
      <vt:lpstr>For God did not call us for uncleanness</vt:lpstr>
      <vt:lpstr>For God did not call us for uncleanness</vt:lpstr>
      <vt:lpstr>For God did not call us for uncleanness, but in sanctification</vt:lpstr>
      <vt:lpstr>For God did not call us for uncleanness, but in sanctification</vt:lpstr>
      <vt:lpstr>The one who rejects this teaching is not rejecting man but God</vt:lpstr>
      <vt:lpstr>But concerning brotherly love you have no need for anyone to write to you</vt:lpstr>
      <vt:lpstr>For indeed you are practicing it toward all the brothers who are in all Macedonia</vt:lpstr>
      <vt:lpstr>For indeed you are practicing it toward all the brothers who are in all Macedonia</vt:lpstr>
      <vt:lpstr>For indeed you are practicing it toward all the brothers who are in all Macedonia</vt:lpstr>
      <vt:lpstr>For indeed you are practicing it toward all the brothers who are in all Macedonia</vt:lpstr>
      <vt:lpstr>For indeed you are practicing it toward all the brothers who are in all Macedonia</vt:lpstr>
      <vt:lpstr>For indeed you are practicing it toward all the brothers who are in all Macedonia</vt:lpstr>
      <vt:lpstr>We urge you, brothers, that you excel still more</vt:lpstr>
      <vt:lpstr>We urge you, brothers, that you excel still more</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That you aspire to be quiet and mind your own business and work with your hands</vt:lpstr>
      <vt:lpstr>So that you may behave properly toward outsiders and have need of nothing</vt:lpstr>
      <vt:lpstr>So that you may behave properly toward outsiders and have need of nothing</vt:lpstr>
      <vt:lpstr>So that you may behave properly toward outsiders and have need of nothing</vt:lpstr>
      <vt:lpstr>We do not want you to be ignorant, brothers, concerning those who are asleep</vt:lpstr>
      <vt:lpstr>We do not want you to be ignorant, brothers, concerning those who are asleep</vt:lpstr>
      <vt:lpstr>We do not want you to be ignorant, brothers, concerning those who are asleep</vt:lpstr>
      <vt:lpstr>We do not want you to be ignorant, brothers, concerning those who are asleep</vt:lpstr>
      <vt:lpstr>So that you would not grieve as the rest who have no hope</vt:lpstr>
      <vt:lpstr>So that you would not grieve as the rest who have no hope</vt:lpstr>
      <vt:lpstr>So that you would not grieve as the rest who have no hope</vt:lpstr>
      <vt:lpstr>So that you would not grieve as the rest who have no hope</vt:lpstr>
      <vt:lpstr>So that you would not grieve as the rest who have no hope</vt:lpstr>
      <vt:lpstr>If we believe that Jesus died and rose again</vt:lpstr>
      <vt:lpstr>If we believe that Jesus died and rose again</vt:lpstr>
      <vt:lpstr>If we believe that Jesus died and rose again</vt:lpstr>
      <vt:lpstr>We who are alive and remain at the coming of the Lord will not precede those who died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The Lord Himself will descend from heaven . . . with the trumpet of God</vt:lpstr>
      <vt:lpstr>And the dead in Christ will rise first</vt:lpstr>
      <vt:lpstr>Then we who are alive and remain will be caught up together with them in the clouds</vt:lpstr>
      <vt:lpstr>Then we who are alive and remain will be caught up together with them in the clouds</vt:lpstr>
      <vt:lpstr>To meet the Lord in the air</vt:lpstr>
      <vt:lpstr>To meet the Lord in the air</vt:lpstr>
      <vt:lpstr>Therefore comfort one another with these words</vt:lpstr>
      <vt:lpstr>Therefore comfort one another with these words</vt:lpstr>
      <vt:lpstr>Therefore comfort one another with these words</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Thessalonians 4, Photo Companion to the Bible</dc:title>
  <dc:subject>Photo Companion to the Bible</dc:subject>
  <dc:creator>BiblePlaces.com</dc:creator>
  <cp:lastModifiedBy>Todd Bolen</cp:lastModifiedBy>
  <cp:revision>83</cp:revision>
  <dcterms:created xsi:type="dcterms:W3CDTF">2020-03-21T22:41:52Z</dcterms:created>
  <dcterms:modified xsi:type="dcterms:W3CDTF">2021-05-07T04:21:02Z</dcterms:modified>
</cp:coreProperties>
</file>